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589" r:id="rId2"/>
    <p:sldId id="742" r:id="rId3"/>
    <p:sldId id="832" r:id="rId4"/>
    <p:sldId id="830" r:id="rId5"/>
    <p:sldId id="829" r:id="rId6"/>
    <p:sldId id="789" r:id="rId7"/>
    <p:sldId id="818" r:id="rId8"/>
    <p:sldId id="788" r:id="rId9"/>
    <p:sldId id="790" r:id="rId10"/>
    <p:sldId id="798" r:id="rId11"/>
    <p:sldId id="799" r:id="rId12"/>
    <p:sldId id="805" r:id="rId13"/>
    <p:sldId id="800" r:id="rId14"/>
    <p:sldId id="804" r:id="rId15"/>
    <p:sldId id="822" r:id="rId16"/>
    <p:sldId id="803" r:id="rId17"/>
    <p:sldId id="808" r:id="rId18"/>
    <p:sldId id="792" r:id="rId19"/>
    <p:sldId id="801" r:id="rId20"/>
    <p:sldId id="806" r:id="rId21"/>
    <p:sldId id="823" r:id="rId22"/>
    <p:sldId id="821" r:id="rId23"/>
    <p:sldId id="793" r:id="rId24"/>
    <p:sldId id="791" r:id="rId25"/>
    <p:sldId id="811" r:id="rId26"/>
    <p:sldId id="812" r:id="rId27"/>
    <p:sldId id="807" r:id="rId28"/>
    <p:sldId id="831" r:id="rId29"/>
    <p:sldId id="824" r:id="rId30"/>
    <p:sldId id="825" r:id="rId31"/>
    <p:sldId id="826" r:id="rId32"/>
    <p:sldId id="827" r:id="rId33"/>
    <p:sldId id="828" r:id="rId34"/>
    <p:sldId id="809" r:id="rId35"/>
    <p:sldId id="796" r:id="rId36"/>
    <p:sldId id="661" r:id="rId37"/>
  </p:sldIdLst>
  <p:sldSz cx="9144000" cy="6858000" type="screen4x3"/>
  <p:notesSz cx="10234613" cy="70993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238">
          <p15:clr>
            <a:srgbClr val="A4A3A4"/>
          </p15:clr>
        </p15:guide>
        <p15:guide id="2" pos="322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FF9900"/>
    <a:srgbClr val="33CC33"/>
    <a:srgbClr val="F8E574"/>
    <a:srgbClr val="FFFF99"/>
    <a:srgbClr val="F2F2F2"/>
    <a:srgbClr val="FFCC00"/>
    <a:srgbClr val="8080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Stijl, gemiddeld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034E78-7F5D-4C2E-B375-FC64B27BC917}" styleName="Stijl, donker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621" autoAdjust="0"/>
    <p:restoredTop sz="81092" autoAdjust="0"/>
  </p:normalViewPr>
  <p:slideViewPr>
    <p:cSldViewPr snapToObjects="1">
      <p:cViewPr>
        <p:scale>
          <a:sx n="120" d="100"/>
          <a:sy n="120" d="100"/>
        </p:scale>
        <p:origin x="-1362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8944"/>
    </p:cViewPr>
  </p:sorterViewPr>
  <p:notesViewPr>
    <p:cSldViewPr snapToObjects="1">
      <p:cViewPr varScale="1">
        <p:scale>
          <a:sx n="122" d="100"/>
          <a:sy n="122" d="100"/>
        </p:scale>
        <p:origin x="-1208" y="-104"/>
      </p:cViewPr>
      <p:guideLst>
        <p:guide orient="horz" pos="2238"/>
        <p:guide pos="32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016" cy="35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7" tIns="47696" rIns="95397" bIns="47696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300" b="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nl-NL" dirty="0" err="1" smtClean="0"/>
              <a:t>Eco</a:t>
            </a:r>
            <a:r>
              <a:rPr lang="nl-NL" dirty="0" smtClean="0"/>
              <a:t> Consult – Groen, Milieu &amp; Management</a:t>
            </a:r>
            <a:endParaRPr lang="nl-NL" dirty="0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797022" y="0"/>
            <a:ext cx="4435304" cy="35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7" tIns="47696" rIns="95397" bIns="4769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latin typeface="Trebuchet MS" pitchFamily="34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249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797022" y="6742518"/>
            <a:ext cx="4435304" cy="3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7" tIns="47696" rIns="95397" bIns="4769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latin typeface="Trebuchet MS" pitchFamily="34" charset="0"/>
              </a:defRPr>
            </a:lvl1pPr>
          </a:lstStyle>
          <a:p>
            <a:pPr>
              <a:defRPr/>
            </a:pPr>
            <a:fld id="{BCEF4E5E-878B-497F-AB99-35C6F74AF5CE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386161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433016" cy="3534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7" tIns="47696" rIns="95397" bIns="47696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rebuchet MS" pitchFamily="34" charset="0"/>
              </a:defRPr>
            </a:lvl1pPr>
          </a:lstStyle>
          <a:p>
            <a:pPr>
              <a:defRPr/>
            </a:pPr>
            <a:r>
              <a:rPr lang="nl-NL" dirty="0" err="1" smtClean="0"/>
              <a:t>Eco</a:t>
            </a:r>
            <a:r>
              <a:rPr lang="nl-NL" dirty="0" smtClean="0"/>
              <a:t> Consult – Groen, Milieu &amp; Management BV</a:t>
            </a:r>
            <a:endParaRPr lang="nl-NL" dirty="0"/>
          </a:p>
        </p:txBody>
      </p:sp>
      <p:sp>
        <p:nvSpPr>
          <p:cNvPr id="40963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43275" y="533400"/>
            <a:ext cx="3548063" cy="26606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023005" y="3371809"/>
            <a:ext cx="8188606" cy="3194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7" tIns="47696" rIns="95397" bIns="4769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dirty="0" smtClean="0"/>
              <a:t>Klik om de opmaakprofielen van de modeltekst te bewerken</a:t>
            </a:r>
          </a:p>
          <a:p>
            <a:pPr lvl="1"/>
            <a:r>
              <a:rPr lang="nl-NL" noProof="0" dirty="0" smtClean="0"/>
              <a:t>Tweede niveau</a:t>
            </a:r>
          </a:p>
          <a:p>
            <a:pPr lvl="2"/>
            <a:r>
              <a:rPr lang="nl-NL" noProof="0" dirty="0" smtClean="0"/>
              <a:t>Derde niveau</a:t>
            </a:r>
          </a:p>
          <a:p>
            <a:pPr lvl="3"/>
            <a:r>
              <a:rPr lang="nl-NL" noProof="0" dirty="0" smtClean="0"/>
              <a:t>Vierde niveau</a:t>
            </a:r>
          </a:p>
          <a:p>
            <a:pPr lvl="4"/>
            <a:r>
              <a:rPr lang="nl-NL" noProof="0" dirty="0" smtClean="0"/>
              <a:t>Vijfde niveau</a:t>
            </a:r>
          </a:p>
        </p:txBody>
      </p:sp>
      <p:sp>
        <p:nvSpPr>
          <p:cNvPr id="563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742518"/>
            <a:ext cx="4433016" cy="3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7" tIns="47696" rIns="95397" bIns="47696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 sz="1200" b="0">
                <a:latin typeface="Trebuchet MS" pitchFamily="34" charset="0"/>
              </a:defRPr>
            </a:lvl1pPr>
          </a:lstStyle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563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797022" y="6742518"/>
            <a:ext cx="4435304" cy="355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97" tIns="47696" rIns="95397" bIns="47696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300" b="0">
                <a:latin typeface="Trebuchet MS" pitchFamily="34" charset="0"/>
              </a:defRPr>
            </a:lvl1pPr>
          </a:lstStyle>
          <a:p>
            <a:pPr>
              <a:defRPr/>
            </a:pPr>
            <a:fld id="{924F6F05-3922-41AC-974D-EA6D5644FC24}" type="slidenum">
              <a:rPr lang="nl-NL"/>
              <a:pPr>
                <a:defRPr/>
              </a:pPr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92355955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buFont typeface="Arial" pitchFamily="34" charset="0"/>
      <a:buChar char="•"/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rebuchet MS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  <p:sp>
        <p:nvSpPr>
          <p:cNvPr id="41988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NL" smtClean="0"/>
              <a:t>Groenstructuurplan Kampen</a:t>
            </a:r>
          </a:p>
        </p:txBody>
      </p:sp>
      <p:sp>
        <p:nvSpPr>
          <p:cNvPr id="41989" name="Tijdelijke aanduiding voor voettekst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l-NL" smtClean="0"/>
              <a:t>16 Februari 2011</a:t>
            </a:r>
          </a:p>
        </p:txBody>
      </p:sp>
      <p:sp>
        <p:nvSpPr>
          <p:cNvPr id="41990" name="Tijdelijke aanduiding voor dianumm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0336E68-A87B-43C2-91E4-4BB0CF5015C0}" type="slidenum">
              <a:rPr lang="nl-NL" smtClean="0"/>
              <a:pPr/>
              <a:t>1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979214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924750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jdelijke aanduiding voor dia-afbeelding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2467" name="Tijdelijke aanduiding voor notities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l-NL" smtClean="0"/>
          </a:p>
        </p:txBody>
      </p:sp>
      <p:sp>
        <p:nvSpPr>
          <p:cNvPr id="62468" name="Tijdelijke aanduiding voor koptekst 3"/>
          <p:cNvSpPr>
            <a:spLocks noGrp="1"/>
          </p:cNvSpPr>
          <p:nvPr>
            <p:ph type="hdr" sz="quarter"/>
          </p:nvPr>
        </p:nvSpPr>
        <p:spPr>
          <a:noFill/>
        </p:spPr>
        <p:txBody>
          <a:bodyPr/>
          <a:lstStyle/>
          <a:p>
            <a:r>
              <a:rPr lang="nl-NL" smtClean="0"/>
              <a:t>Groenbeleidplan Aalten</a:t>
            </a:r>
          </a:p>
        </p:txBody>
      </p:sp>
      <p:sp>
        <p:nvSpPr>
          <p:cNvPr id="62469" name="Tijdelijke aanduiding voor voettekst 4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nl-NL" smtClean="0"/>
              <a:t>4  oktober 2011</a:t>
            </a:r>
          </a:p>
        </p:txBody>
      </p:sp>
      <p:sp>
        <p:nvSpPr>
          <p:cNvPr id="62470" name="Tijdelijke aanduiding voor dianummer 5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35A4D6-67BC-435B-9C67-147BB4E65A78}" type="slidenum">
              <a:rPr lang="nl-NL" smtClean="0"/>
              <a:pPr/>
              <a:t>36</a:t>
            </a:fld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112241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07777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139070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7145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68679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390965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641768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39111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koptekst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>
              <a:defRPr/>
            </a:pPr>
            <a:r>
              <a:rPr lang="nl-NL" smtClean="0"/>
              <a:t>Eco Consult – Groen, Milieu &amp; Management BV</a:t>
            </a:r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73458D71-2BCE-8545-B14C-8300C33C902A}" type="datetime3">
              <a:rPr lang="nl-NL" smtClean="0"/>
              <a:t>19/10/16</a:t>
            </a:fld>
            <a:endParaRPr lang="nl-NL" dirty="0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24F6F05-3922-41AC-974D-EA6D5644FC24}" type="slidenum">
              <a:rPr lang="nl-NL" smtClean="0"/>
              <a:pPr>
                <a:defRPr/>
              </a:pPr>
              <a:t>23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037310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371600" y="2130428"/>
            <a:ext cx="7086600" cy="1470025"/>
          </a:xfrm>
          <a:ln>
            <a:noFill/>
          </a:ln>
        </p:spPr>
        <p:txBody>
          <a:bodyPr/>
          <a:lstStyle>
            <a:lvl1pPr algn="ctr">
              <a:defRPr sz="3600">
                <a:solidFill>
                  <a:srgbClr val="F8E574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7086600" cy="1752600"/>
          </a:xfrm>
        </p:spPr>
        <p:txBody>
          <a:bodyPr/>
          <a:lstStyle>
            <a:lvl1pPr marL="0" indent="0" algn="ctr">
              <a:buNone/>
              <a:defRPr sz="2800"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dirty="0" smtClean="0"/>
              <a:t>Klik om het opmaakprofiel van de modelondertitel te bewerken</a:t>
            </a:r>
            <a:endParaRPr lang="nl-NL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8E574"/>
                </a:solidFill>
              </a:defRPr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75658" y="4406900"/>
            <a:ext cx="7019057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dirty="0" smtClean="0"/>
              <a:t>Klik om de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475656" y="2906716"/>
            <a:ext cx="7019059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447800" y="1752600"/>
            <a:ext cx="3429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029200" y="1752600"/>
            <a:ext cx="34290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77280" y="417066"/>
            <a:ext cx="249391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780731" y="417069"/>
            <a:ext cx="5111751" cy="517217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77280" y="1579119"/>
            <a:ext cx="2493915" cy="40101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1447800" y="304800"/>
            <a:ext cx="7010400" cy="5257800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838200" y="5867400"/>
            <a:ext cx="8305800" cy="990600"/>
          </a:xfrm>
          <a:prstGeom prst="rect">
            <a:avLst/>
          </a:prstGeom>
          <a:solidFill>
            <a:srgbClr val="FFFFE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l-NL"/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838200" y="0"/>
            <a:ext cx="8305800" cy="6858000"/>
          </a:xfrm>
          <a:prstGeom prst="rect">
            <a:avLst/>
          </a:prstGeom>
          <a:solidFill>
            <a:srgbClr val="0066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l-NL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304800"/>
            <a:ext cx="7010400" cy="1143000"/>
          </a:xfrm>
          <a:prstGeom prst="rect">
            <a:avLst/>
          </a:prstGeom>
          <a:noFill/>
          <a:ln w="9525">
            <a:solidFill>
              <a:srgbClr val="00808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dirty="0" smtClean="0"/>
              <a:t>Klik om het opmaakprofiel van de modeltitel te bewerken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447800" y="1752600"/>
            <a:ext cx="70104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-36513" y="0"/>
            <a:ext cx="874713" cy="6858000"/>
          </a:xfrm>
          <a:prstGeom prst="rect">
            <a:avLst/>
          </a:prstGeom>
          <a:solidFill>
            <a:srgbClr val="00808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l-NL"/>
          </a:p>
        </p:txBody>
      </p:sp>
      <p:sp>
        <p:nvSpPr>
          <p:cNvPr id="1032" name="Text Box 8"/>
          <p:cNvSpPr txBox="1">
            <a:spLocks noChangeArrowheads="1"/>
          </p:cNvSpPr>
          <p:nvPr/>
        </p:nvSpPr>
        <p:spPr bwMode="auto">
          <a:xfrm rot="16200000">
            <a:off x="-2755710" y="3267903"/>
            <a:ext cx="6100763" cy="806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 anchorCtr="0">
            <a:noAutofit/>
          </a:bodyPr>
          <a:lstStyle/>
          <a:p>
            <a:pPr algn="ctr" eaLnBrk="0" hangingPunct="0">
              <a:spcBef>
                <a:spcPts val="0"/>
              </a:spcBef>
              <a:spcAft>
                <a:spcPts val="600"/>
              </a:spcAft>
              <a:defRPr/>
            </a:pPr>
            <a:r>
              <a:rPr lang="nl-NL" sz="40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 </a:t>
            </a:r>
            <a:r>
              <a:rPr lang="nl-NL" sz="2800" b="1" cap="none" spc="5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Niet-chemisch</a:t>
            </a:r>
            <a:r>
              <a:rPr lang="nl-NL" sz="2800" b="1" cap="none" spc="50" baseline="0" dirty="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  <a:latin typeface="Calibri" pitchFamily="34" charset="0"/>
              </a:rPr>
              <a:t> onkruidbeheer</a:t>
            </a:r>
            <a:endParaRPr lang="nl-NL" sz="2800" b="1" cap="none" spc="50" dirty="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  <a:latin typeface="Calibri" pitchFamily="34" charset="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838200" y="5791200"/>
            <a:ext cx="8305800" cy="1066800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nl-NL"/>
          </a:p>
        </p:txBody>
      </p:sp>
      <p:sp>
        <p:nvSpPr>
          <p:cNvPr id="1046" name="Text Box 22"/>
          <p:cNvSpPr txBox="1">
            <a:spLocks noChangeArrowheads="1"/>
          </p:cNvSpPr>
          <p:nvPr userDrawn="1"/>
        </p:nvSpPr>
        <p:spPr bwMode="auto">
          <a:xfrm>
            <a:off x="71438" y="304800"/>
            <a:ext cx="684212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hangingPunct="0">
              <a:spcBef>
                <a:spcPct val="50000"/>
              </a:spcBef>
              <a:defRPr/>
            </a:pPr>
            <a:fld id="{53452DFB-F73F-45D1-A4DF-97645FF548A6}" type="slidenum">
              <a:rPr lang="nl-NL" sz="1600" b="0">
                <a:solidFill>
                  <a:srgbClr val="66CCFF"/>
                </a:solidFill>
                <a:latin typeface="Calibri" pitchFamily="34" charset="0"/>
              </a:rPr>
              <a:pPr algn="ctr" eaLnBrk="0" hangingPunct="0">
                <a:spcBef>
                  <a:spcPct val="50000"/>
                </a:spcBef>
                <a:defRPr/>
              </a:pPr>
              <a:t>‹nr.›</a:t>
            </a:fld>
            <a:endParaRPr lang="nl-NL" sz="1600" b="0" dirty="0">
              <a:solidFill>
                <a:srgbClr val="66CCFF"/>
              </a:solidFill>
              <a:latin typeface="Calibri" pitchFamily="34" charset="0"/>
            </a:endParaRPr>
          </a:p>
        </p:txBody>
      </p:sp>
      <p:pic>
        <p:nvPicPr>
          <p:cNvPr id="1036" name="Afbeelding 13" descr="ecoconsult_logo voetnoot.jpg"/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8700" y="6122988"/>
            <a:ext cx="107950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kstvak 10"/>
          <p:cNvSpPr txBox="1"/>
          <p:nvPr userDrawn="1"/>
        </p:nvSpPr>
        <p:spPr>
          <a:xfrm>
            <a:off x="7969718" y="630454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  <p:sp>
        <p:nvSpPr>
          <p:cNvPr id="12" name="Tekstvak 11"/>
          <p:cNvSpPr txBox="1"/>
          <p:nvPr userDrawn="1"/>
        </p:nvSpPr>
        <p:spPr>
          <a:xfrm>
            <a:off x="8122118" y="645694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70" r:id="rId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F8E574"/>
          </a:solidFill>
          <a:latin typeface="Calibri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Trebuchet MS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F8E574"/>
        </a:buClr>
        <a:buSzPct val="120000"/>
        <a:buChar char="•"/>
        <a:defRPr sz="3200">
          <a:solidFill>
            <a:srgbClr val="FFFFFF"/>
          </a:solidFill>
          <a:latin typeface="Calibri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8E574"/>
        </a:buClr>
        <a:buSzPct val="120000"/>
        <a:buChar char="–"/>
        <a:defRPr sz="2800">
          <a:solidFill>
            <a:srgbClr val="FFFFFF"/>
          </a:solidFill>
          <a:latin typeface="Calibri" pitchFamily="34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•"/>
        <a:defRPr sz="2400">
          <a:solidFill>
            <a:srgbClr val="FFFFFF"/>
          </a:solidFill>
          <a:latin typeface="Calibri" pitchFamily="34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–"/>
        <a:defRPr sz="2400">
          <a:solidFill>
            <a:srgbClr val="FFFFFF"/>
          </a:solidFill>
          <a:latin typeface="Calibri" pitchFamily="34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rgbClr val="FFFFFF"/>
          </a:solidFill>
          <a:latin typeface="Calibri" pitchFamily="34" charset="0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lr>
          <a:srgbClr val="008080"/>
        </a:buClr>
        <a:buSzPct val="120000"/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5.png"/><Relationship Id="rId4" Type="http://schemas.openxmlformats.org/officeDocument/2006/relationships/package" Target="../embeddings/Microsoft_Word_Document1.docx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447800" y="476250"/>
            <a:ext cx="7010400" cy="3195638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 eaLnBrk="0" hangingPunct="0">
              <a:defRPr/>
            </a:pPr>
            <a:r>
              <a:rPr lang="nl-NL" sz="3600" b="0" kern="0" dirty="0" smtClean="0">
                <a:solidFill>
                  <a:srgbClr val="F8E574"/>
                </a:solidFill>
                <a:latin typeface="+mj-lt"/>
                <a:ea typeface="+mj-ea"/>
                <a:cs typeface="+mj-cs"/>
              </a:rPr>
              <a:t>Niet-chemisch onkruidbeheer </a:t>
            </a:r>
            <a:br>
              <a:rPr lang="nl-NL" sz="3600" b="0" kern="0" dirty="0" smtClean="0">
                <a:solidFill>
                  <a:srgbClr val="F8E574"/>
                </a:solidFill>
                <a:latin typeface="+mj-lt"/>
                <a:ea typeface="+mj-ea"/>
                <a:cs typeface="+mj-cs"/>
              </a:rPr>
            </a:br>
            <a:r>
              <a:rPr lang="nl-NL" sz="3600" b="0" kern="0" dirty="0" smtClean="0">
                <a:solidFill>
                  <a:srgbClr val="F8E574"/>
                </a:solidFill>
                <a:latin typeface="+mj-lt"/>
                <a:ea typeface="+mj-ea"/>
                <a:cs typeface="+mj-cs"/>
              </a:rPr>
              <a:t>op verhardingen: </a:t>
            </a:r>
            <a:r>
              <a:rPr lang="nl-NL" sz="3600" b="0" kern="0" dirty="0" smtClean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Lukt het?</a:t>
            </a:r>
            <a:r>
              <a:rPr lang="nl-NL" sz="54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/>
            </a:r>
            <a:br>
              <a:rPr lang="nl-NL" sz="5400" b="0" kern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endParaRPr lang="nl-NL" sz="3200" b="0" kern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196" name="WordArt 5"/>
          <p:cNvSpPr>
            <a:spLocks noChangeArrowheads="1" noChangeShapeType="1" noTextEdit="1"/>
          </p:cNvSpPr>
          <p:nvPr/>
        </p:nvSpPr>
        <p:spPr bwMode="auto">
          <a:xfrm>
            <a:off x="2699792" y="4941168"/>
            <a:ext cx="4608512" cy="49383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srgbClr val="808080">
                <a:alpha val="43000"/>
              </a:srgb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nl-NL" sz="3600" kern="10" dirty="0" smtClean="0">
                <a:ln w="11430"/>
                <a:solidFill>
                  <a:srgbClr val="66CC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Lucida Sans"/>
              </a:rPr>
              <a:t>18 oktober  2016</a:t>
            </a:r>
            <a:endParaRPr lang="nl-NL" sz="3600" kern="10" dirty="0">
              <a:ln w="11430"/>
              <a:solidFill>
                <a:srgbClr val="66CC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Lucida Sans"/>
            </a:endParaRPr>
          </a:p>
        </p:txBody>
      </p:sp>
      <p:pic>
        <p:nvPicPr>
          <p:cNvPr id="5" name="Afbeelding 4" descr="C:\Documents and Settings\Karin\Mijn documenten\Eco Consult\Gemeente Woudenberg\Nota IBOR\Foto's nulmeting\voorplein bij gemeentehuis - ander meubilair dan elders in gemeente.jpg"/>
          <p:cNvPicPr>
            <a:picLocks noChangeAspect="1" noChangeArrowheads="1"/>
          </p:cNvPicPr>
          <p:nvPr/>
        </p:nvPicPr>
        <p:blipFill>
          <a:blip r:embed="rId3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371" y="1916832"/>
            <a:ext cx="4095354" cy="2716918"/>
          </a:xfrm>
          <a:prstGeom prst="rect">
            <a:avLst/>
          </a:prstGeom>
          <a:noFill/>
          <a:ln w="9525">
            <a:solidFill>
              <a:srgbClr val="F8E57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ijdelijke aanduiding voor inhoud 3"/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/>
          <a:stretch/>
        </p:blipFill>
        <p:spPr bwMode="auto">
          <a:xfrm rot="5400000">
            <a:off x="1592794" y="-693206"/>
            <a:ext cx="6857999" cy="8244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4740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4608512" cy="3071514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77723" y="1158370"/>
            <a:ext cx="6858003" cy="4541259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822993" y="2210674"/>
            <a:ext cx="4654627" cy="464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39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nl-NL" dirty="0" smtClean="0"/>
              <a:t>2. KENNIS EN  ERVARING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392790" y="3356992"/>
            <a:ext cx="7086600" cy="1752600"/>
          </a:xfrm>
        </p:spPr>
        <p:txBody>
          <a:bodyPr/>
          <a:lstStyle/>
          <a:p>
            <a:pPr algn="r"/>
            <a:r>
              <a:rPr lang="nl-NL" smtClean="0"/>
              <a:t>Opdrachtgevers </a:t>
            </a:r>
            <a:r>
              <a:rPr lang="nl-NL" dirty="0" smtClean="0"/>
              <a:t>en opdrachtnemers die tot 2016 hebben (af)gewacht lopen kans op langdurige achterstand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961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ONKRUIDGROEI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endParaRPr lang="nl-NL" dirty="0" smtClean="0"/>
          </a:p>
          <a:p>
            <a:pPr lvl="0"/>
            <a:r>
              <a:rPr lang="nl-NL" dirty="0" smtClean="0"/>
              <a:t>Onkruid vergaat NIET</a:t>
            </a:r>
            <a:br>
              <a:rPr lang="nl-NL" dirty="0" smtClean="0"/>
            </a:br>
            <a:r>
              <a:rPr lang="nl-NL" dirty="0" smtClean="0"/>
              <a:t>wanneer je het </a:t>
            </a:r>
            <a:r>
              <a:rPr lang="nl-NL" dirty="0" smtClean="0">
                <a:solidFill>
                  <a:srgbClr val="FF9900"/>
                </a:solidFill>
              </a:rPr>
              <a:t>on</a:t>
            </a:r>
            <a:r>
              <a:rPr lang="nl-NL" dirty="0" smtClean="0"/>
              <a:t>voldoende bestrijdt!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366213" y="725273"/>
            <a:ext cx="3168000" cy="2054654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4016" y="708600"/>
            <a:ext cx="3132000" cy="20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ONKRUIDBESTRIJDINGSMETHODEN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MACHINES</a:t>
            </a:r>
          </a:p>
          <a:p>
            <a:pPr lvl="0"/>
            <a:r>
              <a:rPr lang="nl-NL" dirty="0" smtClean="0">
                <a:solidFill>
                  <a:srgbClr val="33CC33"/>
                </a:solidFill>
              </a:rPr>
              <a:t>Alle</a:t>
            </a:r>
            <a:r>
              <a:rPr lang="nl-NL" dirty="0" smtClean="0"/>
              <a:t> voor dit doel gebouwde machines kunnen onkruid bestrijden</a:t>
            </a:r>
          </a:p>
          <a:p>
            <a:pPr lvl="0"/>
            <a:r>
              <a:rPr lang="nl-NL" dirty="0" smtClean="0">
                <a:solidFill>
                  <a:srgbClr val="FF9900"/>
                </a:solidFill>
              </a:rPr>
              <a:t>Weinig </a:t>
            </a:r>
            <a:r>
              <a:rPr lang="nl-NL" dirty="0" smtClean="0"/>
              <a:t>machines zijn geschikt voor onkruidbeheer!!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157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BEHEER </a:t>
            </a:r>
            <a:r>
              <a:rPr lang="nl-NL" dirty="0" smtClean="0"/>
              <a:t>HARDE GRASKANTEN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752600"/>
            <a:ext cx="4342580" cy="3810000"/>
          </a:xfrm>
        </p:spPr>
        <p:txBody>
          <a:bodyPr/>
          <a:lstStyle/>
          <a:p>
            <a:r>
              <a:rPr lang="nl-NL" dirty="0" smtClean="0"/>
              <a:t>Frequentie </a:t>
            </a:r>
            <a:r>
              <a:rPr lang="nl-NL" dirty="0"/>
              <a:t>van </a:t>
            </a:r>
            <a:r>
              <a:rPr lang="nl-NL" dirty="0" smtClean="0"/>
              <a:t>2 keer </a:t>
            </a:r>
            <a:br>
              <a:rPr lang="nl-NL" dirty="0" smtClean="0"/>
            </a:br>
            <a:r>
              <a:rPr lang="nl-NL" dirty="0" smtClean="0"/>
              <a:t>steken </a:t>
            </a:r>
            <a:r>
              <a:rPr lang="nl-NL" dirty="0"/>
              <a:t>is voordeliger </a:t>
            </a:r>
            <a:r>
              <a:rPr lang="nl-NL" dirty="0" smtClean="0"/>
              <a:t/>
            </a:r>
            <a:br>
              <a:rPr lang="nl-NL" dirty="0" smtClean="0"/>
            </a:br>
            <a:r>
              <a:rPr lang="nl-NL" dirty="0" smtClean="0"/>
              <a:t>dan </a:t>
            </a:r>
            <a:r>
              <a:rPr lang="nl-NL" dirty="0"/>
              <a:t>0,5 of 1 keer</a:t>
            </a:r>
          </a:p>
        </p:txBody>
      </p:sp>
      <p:pic>
        <p:nvPicPr>
          <p:cNvPr id="4" name="Tijdelijke aanduiding voor inhoud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5400000">
            <a:off x="5174084" y="2407940"/>
            <a:ext cx="3903759" cy="2601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6817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BEHEER BOOMSPIEGELS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752600"/>
            <a:ext cx="4564360" cy="3810000"/>
          </a:xfrm>
        </p:spPr>
        <p:txBody>
          <a:bodyPr/>
          <a:lstStyle/>
          <a:p>
            <a:r>
              <a:rPr lang="nl-NL" dirty="0" smtClean="0"/>
              <a:t>Frequent beheer van </a:t>
            </a:r>
            <a:br>
              <a:rPr lang="nl-NL" dirty="0" smtClean="0"/>
            </a:br>
            <a:r>
              <a:rPr lang="nl-NL" dirty="0" smtClean="0"/>
              <a:t>boomspiegels verdient </a:t>
            </a:r>
            <a:br>
              <a:rPr lang="nl-NL" dirty="0" smtClean="0"/>
            </a:br>
            <a:r>
              <a:rPr lang="nl-NL" dirty="0" smtClean="0"/>
              <a:t>zich terug in onkruidbeheer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132" y="1568413"/>
            <a:ext cx="2880000" cy="1920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755" y="3672521"/>
            <a:ext cx="2880000" cy="19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0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OBSTAKELDICHTHEID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smtClean="0"/>
          </a:p>
          <a:p>
            <a:r>
              <a:rPr lang="nl-NL" smtClean="0"/>
              <a:t>Plaats multifunctionele obstakels</a:t>
            </a:r>
          </a:p>
          <a:p>
            <a:r>
              <a:rPr lang="nl-NL" smtClean="0"/>
              <a:t>Houdt rekening met ruimte voor machines</a:t>
            </a:r>
          </a:p>
          <a:p>
            <a:r>
              <a:rPr lang="nl-NL" smtClean="0"/>
              <a:t> Gebruik passtukken 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9347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ONKRUIDWERENDE INRICHTING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Terugverdieneffect meerkosten gering</a:t>
            </a:r>
          </a:p>
          <a:p>
            <a:r>
              <a:rPr lang="nl-NL" dirty="0" smtClean="0"/>
              <a:t>Voordeel met name zoeken in beeldkwaliteit</a:t>
            </a:r>
          </a:p>
          <a:p>
            <a:r>
              <a:rPr lang="nl-NL" dirty="0" smtClean="0"/>
              <a:t>CROW: Ontwerpvoorbeelden </a:t>
            </a:r>
            <a:r>
              <a:rPr lang="nl-NL" dirty="0" err="1" smtClean="0"/>
              <a:t>onkruidwerende</a:t>
            </a:r>
            <a:r>
              <a:rPr lang="nl-NL" dirty="0" smtClean="0"/>
              <a:t> verhardingen </a:t>
            </a:r>
            <a:br>
              <a:rPr lang="nl-NL" dirty="0" smtClean="0"/>
            </a:br>
            <a:r>
              <a:rPr lang="nl-NL" sz="2400" dirty="0" smtClean="0"/>
              <a:t>(online kennismodule Onkruid en verhardingen)</a:t>
            </a:r>
          </a:p>
          <a:p>
            <a:endParaRPr lang="nl-NL" dirty="0" smtClean="0"/>
          </a:p>
        </p:txBody>
      </p:sp>
    </p:spTree>
    <p:extLst>
      <p:ext uri="{BB962C8B-B14F-4D97-AF65-F5344CB8AC3E}">
        <p14:creationId xmlns:p14="http://schemas.microsoft.com/office/powerpoint/2010/main" val="2093056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LET OP DE KOSTEN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Goten en obstakels zijn goed </a:t>
            </a:r>
            <a:br>
              <a:rPr lang="nl-NL" dirty="0" smtClean="0"/>
            </a:br>
            <a:r>
              <a:rPr lang="nl-NL" dirty="0" smtClean="0"/>
              <a:t>voor 50% van de kosten</a:t>
            </a:r>
          </a:p>
          <a:p>
            <a:r>
              <a:rPr lang="nl-NL" dirty="0" smtClean="0"/>
              <a:t>Vegen is goedkoper dan </a:t>
            </a:r>
            <a:br>
              <a:rPr lang="nl-NL" dirty="0" smtClean="0"/>
            </a:br>
            <a:r>
              <a:rPr lang="nl-NL" dirty="0" smtClean="0"/>
              <a:t>onkruid bestrijden</a:t>
            </a:r>
          </a:p>
          <a:p>
            <a:r>
              <a:rPr lang="nl-NL" dirty="0" smtClean="0"/>
              <a:t>Klimaatverandering leidt tot </a:t>
            </a:r>
            <a:br>
              <a:rPr lang="nl-NL" dirty="0" smtClean="0"/>
            </a:br>
            <a:r>
              <a:rPr lang="nl-NL" dirty="0" smtClean="0"/>
              <a:t>hogere veegfrequentie</a:t>
            </a:r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  <a:p>
            <a:endParaRPr lang="nl-NL" dirty="0" smtClean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82707" y="1567660"/>
            <a:ext cx="2808312" cy="1872208"/>
          </a:xfrm>
          <a:prstGeom prst="rect">
            <a:avLst/>
          </a:prstGeom>
        </p:spPr>
      </p:pic>
      <p:pic>
        <p:nvPicPr>
          <p:cNvPr id="5" name="Tijdelijke aanduiding voor inhoud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486" y="4005064"/>
            <a:ext cx="2412481" cy="1654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8142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nl-NL" b="0" dirty="0" smtClean="0">
                <a:solidFill>
                  <a:srgbClr val="66CCFF"/>
                </a:solidFill>
              </a:rPr>
              <a:t>STAND VAN ZAKEN?</a:t>
            </a:r>
            <a:endParaRPr lang="nl-NL" b="0" dirty="0">
              <a:solidFill>
                <a:srgbClr val="66CCFF"/>
              </a:solidFill>
            </a:endParaRPr>
          </a:p>
        </p:txBody>
      </p:sp>
      <p:sp>
        <p:nvSpPr>
          <p:cNvPr id="3" name="Tijdelijke aanduiding voor tekst 2"/>
          <p:cNvSpPr>
            <a:spLocks noGrp="1"/>
          </p:cNvSpPr>
          <p:nvPr>
            <p:ph type="subTitle" idx="1"/>
          </p:nvPr>
        </p:nvSpPr>
        <p:spPr>
          <a:xfrm>
            <a:off x="1259632" y="3284984"/>
            <a:ext cx="7302624" cy="1752600"/>
          </a:xfrm>
        </p:spPr>
        <p:txBody>
          <a:bodyPr anchor="t" anchorCtr="0"/>
          <a:lstStyle/>
          <a:p>
            <a:pPr algn="r"/>
            <a:r>
              <a:rPr lang="nl-NL" dirty="0" smtClean="0">
                <a:solidFill>
                  <a:srgbClr val="66CCFF"/>
                </a:solidFill>
              </a:rPr>
              <a:t>1. </a:t>
            </a:r>
            <a:r>
              <a:rPr lang="nl-NL" dirty="0" smtClean="0">
                <a:solidFill>
                  <a:schemeClr val="bg1"/>
                </a:solidFill>
              </a:rPr>
              <a:t>Hoe heb je het onkruidbeheer georganiseerd?</a:t>
            </a:r>
          </a:p>
          <a:p>
            <a:pPr algn="r"/>
            <a:r>
              <a:rPr lang="nl-NL" dirty="0" smtClean="0">
                <a:solidFill>
                  <a:srgbClr val="66CCFF"/>
                </a:solidFill>
              </a:rPr>
              <a:t>2. </a:t>
            </a:r>
            <a:r>
              <a:rPr lang="nl-NL" dirty="0" smtClean="0">
                <a:solidFill>
                  <a:schemeClr val="bg1"/>
                </a:solidFill>
              </a:rPr>
              <a:t>Heb je ervaring met een bestek voor </a:t>
            </a:r>
            <a:br>
              <a:rPr lang="nl-NL" dirty="0" smtClean="0">
                <a:solidFill>
                  <a:schemeClr val="bg1"/>
                </a:solidFill>
              </a:rPr>
            </a:br>
            <a:r>
              <a:rPr lang="nl-NL" dirty="0" smtClean="0">
                <a:solidFill>
                  <a:schemeClr val="bg1"/>
                </a:solidFill>
              </a:rPr>
              <a:t>niet-chemische uitvoering van het onkruidbeheer?</a:t>
            </a:r>
            <a:endParaRPr lang="nl-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258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KLIMAAT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752600"/>
            <a:ext cx="5932512" cy="3810000"/>
          </a:xfrm>
        </p:spPr>
        <p:txBody>
          <a:bodyPr/>
          <a:lstStyle/>
          <a:p>
            <a:pPr lvl="0"/>
            <a:endParaRPr lang="nl-NL" dirty="0" smtClean="0"/>
          </a:p>
          <a:p>
            <a:pPr lvl="0"/>
            <a:r>
              <a:rPr lang="nl-NL" dirty="0" smtClean="0"/>
              <a:t>De klimaatverandering zal naar verwachting zorgen voor meer onkruidgroei en daarmee voor hogere kosten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57908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nl-NL" dirty="0" smtClean="0"/>
              <a:t>3. HET BESTEK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335740" y="3140968"/>
            <a:ext cx="7086600" cy="1752600"/>
          </a:xfrm>
        </p:spPr>
        <p:txBody>
          <a:bodyPr/>
          <a:lstStyle/>
          <a:p>
            <a:pPr lvl="0" algn="r"/>
            <a:r>
              <a:rPr lang="nl-NL" dirty="0" smtClean="0"/>
              <a:t>Hoe pak je het aan en </a:t>
            </a:r>
            <a:br>
              <a:rPr lang="nl-NL" dirty="0" smtClean="0"/>
            </a:br>
            <a:r>
              <a:rPr lang="nl-NL" dirty="0" smtClean="0"/>
              <a:t>wat neem je wel of niet op?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0949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 WAT BETREFT DE KOSTEN 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 smtClean="0"/>
              <a:t>Uw bestek regisseert het kostenplaatje</a:t>
            </a:r>
          </a:p>
          <a:p>
            <a:pPr lvl="0"/>
            <a:endParaRPr lang="nl-NL" dirty="0" smtClean="0"/>
          </a:p>
          <a:p>
            <a:pPr marL="0" lv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Vraag: </a:t>
            </a:r>
          </a:p>
          <a:p>
            <a:pPr lvl="0"/>
            <a:r>
              <a:rPr lang="nl-NL" dirty="0" smtClean="0"/>
              <a:t>Wat betaalt u per m2 per jaar?</a:t>
            </a:r>
          </a:p>
          <a:p>
            <a:pPr lvl="0"/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256332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GEZAMENLIJK AANBESTEDEN?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Synergievoordelen:	lagere kosten</a:t>
            </a:r>
          </a:p>
          <a:p>
            <a:r>
              <a:rPr lang="nl-NL" dirty="0" smtClean="0"/>
              <a:t>Eén bestek, per gemeente één </a:t>
            </a:r>
            <a:r>
              <a:rPr lang="nl-NL" dirty="0" err="1" smtClean="0"/>
              <a:t>besteksperceel</a:t>
            </a:r>
            <a:endParaRPr lang="nl-NL" dirty="0" smtClean="0"/>
          </a:p>
          <a:p>
            <a:r>
              <a:rPr lang="nl-NL" dirty="0" smtClean="0"/>
              <a:t>Verschillen in criteria per perceel mogelijk</a:t>
            </a:r>
          </a:p>
          <a:p>
            <a:r>
              <a:rPr lang="nl-NL" dirty="0" smtClean="0"/>
              <a:t>Nodig: protocol voor inzet machines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079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VOORSCHRIJVEN VAN METHODEN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IS DIT IN EEN BESTEK </a:t>
            </a:r>
            <a:r>
              <a:rPr lang="nl-NL" dirty="0">
                <a:solidFill>
                  <a:srgbClr val="66CCFF"/>
                </a:solidFill>
              </a:rPr>
              <a:t>TOEGESTAAN</a:t>
            </a:r>
            <a:r>
              <a:rPr lang="nl-NL" dirty="0" smtClean="0">
                <a:solidFill>
                  <a:srgbClr val="66CCFF"/>
                </a:solidFill>
              </a:rPr>
              <a:t>? JA</a:t>
            </a:r>
          </a:p>
          <a:p>
            <a:r>
              <a:rPr lang="nl-NL" sz="2400" dirty="0" smtClean="0"/>
              <a:t>Voor </a:t>
            </a:r>
            <a:r>
              <a:rPr lang="nl-NL" sz="2400" dirty="0"/>
              <a:t>zover </a:t>
            </a:r>
            <a:r>
              <a:rPr lang="nl-NL" sz="2400" dirty="0" smtClean="0"/>
              <a:t>verschillende methoden </a:t>
            </a:r>
            <a:r>
              <a:rPr lang="nl-NL" sz="2400" dirty="0"/>
              <a:t>onderdelen van de OR </a:t>
            </a:r>
            <a:r>
              <a:rPr lang="nl-NL" sz="2400" dirty="0" smtClean="0"/>
              <a:t>beïnvloeden</a:t>
            </a:r>
            <a:endParaRPr lang="nl-NL" sz="2400" dirty="0"/>
          </a:p>
          <a:p>
            <a:r>
              <a:rPr lang="nl-NL" sz="2400" dirty="0" smtClean="0"/>
              <a:t>Voor zover op grond van </a:t>
            </a:r>
            <a:r>
              <a:rPr lang="nl-NL" sz="2400" dirty="0" smtClean="0">
                <a:solidFill>
                  <a:srgbClr val="33CC33"/>
                </a:solidFill>
              </a:rPr>
              <a:t>aantoonbare</a:t>
            </a:r>
            <a:r>
              <a:rPr lang="nl-NL" sz="2400" dirty="0" smtClean="0"/>
              <a:t> duurzaamheidsaspecten wordt gekozen</a:t>
            </a:r>
          </a:p>
          <a:p>
            <a:r>
              <a:rPr lang="nl-NL" sz="2400" dirty="0" smtClean="0"/>
              <a:t>Voor zover keuzes worden gemaakt in verband met capaciteit van methoden/machines</a:t>
            </a:r>
          </a:p>
          <a:p>
            <a:r>
              <a:rPr lang="nl-NL" sz="2400" dirty="0" smtClean="0"/>
              <a:t>Voor zover aspecten voor overlast of vervolgkosten zorgen</a:t>
            </a:r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57457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BEELDCRITERIA VEGEN IN BESTEK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CROW-KOR 2013: </a:t>
            </a:r>
            <a:br>
              <a:rPr lang="nl-NL" dirty="0" smtClean="0"/>
            </a:br>
            <a:r>
              <a:rPr lang="nl-NL" dirty="0" smtClean="0"/>
              <a:t>meetstrook 100 m1 (= 50 m2)</a:t>
            </a:r>
          </a:p>
          <a:p>
            <a:endParaRPr lang="nl-NL" dirty="0" smtClean="0"/>
          </a:p>
          <a:p>
            <a:r>
              <a:rPr lang="nl-NL" dirty="0" smtClean="0"/>
              <a:t>RAW Standaard 2010: </a:t>
            </a:r>
            <a:br>
              <a:rPr lang="nl-NL" dirty="0" smtClean="0"/>
            </a:br>
            <a:r>
              <a:rPr lang="nl-NL" dirty="0" smtClean="0"/>
              <a:t>meetstrook 20 m1 (= 10 m2)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15896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SANCTIES IN HET BESTEK?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752600"/>
            <a:ext cx="7372672" cy="3810000"/>
          </a:xfrm>
        </p:spPr>
        <p:txBody>
          <a:bodyPr/>
          <a:lstStyle/>
          <a:p>
            <a:r>
              <a:rPr lang="nl-NL" dirty="0" smtClean="0"/>
              <a:t>CROW: Te hoog. Niet werkbaar bij onderverdeling van besteksposten</a:t>
            </a:r>
          </a:p>
          <a:p>
            <a:r>
              <a:rPr lang="nl-NL" dirty="0"/>
              <a:t>Andere </a:t>
            </a:r>
            <a:r>
              <a:rPr lang="nl-NL" dirty="0" smtClean="0"/>
              <a:t>varianten …</a:t>
            </a:r>
            <a:endParaRPr lang="nl-NL" dirty="0"/>
          </a:p>
          <a:p>
            <a:pPr marL="0" indent="0">
              <a:buNone/>
            </a:pPr>
            <a:endParaRPr lang="nl-NL" dirty="0" smtClean="0"/>
          </a:p>
          <a:p>
            <a:pPr marL="0" indent="0">
              <a:buNone/>
            </a:pPr>
            <a:r>
              <a:rPr lang="nl-NL" dirty="0" smtClean="0">
                <a:solidFill>
                  <a:srgbClr val="66CCFF"/>
                </a:solidFill>
              </a:rPr>
              <a:t>Rigide gebruik van sanctiemodel</a:t>
            </a:r>
            <a:r>
              <a:rPr lang="nl-NL" dirty="0" smtClean="0"/>
              <a:t>: </a:t>
            </a:r>
            <a:br>
              <a:rPr lang="nl-NL" dirty="0" smtClean="0"/>
            </a:br>
            <a:r>
              <a:rPr lang="nl-NL" dirty="0" smtClean="0"/>
              <a:t>kost zowel opdrachtnemer als opdrachtgever geld</a:t>
            </a:r>
          </a:p>
        </p:txBody>
      </p:sp>
    </p:spTree>
    <p:extLst>
      <p:ext uri="{BB962C8B-B14F-4D97-AF65-F5344CB8AC3E}">
        <p14:creationId xmlns:p14="http://schemas.microsoft.com/office/powerpoint/2010/main" val="20149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DIRECTIEVOERING/TOEZICHT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Werk met een beeldbestek</a:t>
            </a:r>
          </a:p>
          <a:p>
            <a:r>
              <a:rPr lang="nl-NL" dirty="0" smtClean="0"/>
              <a:t>Aan de voorkant: kies een realistisch kwaliteitsbeeld</a:t>
            </a:r>
          </a:p>
          <a:p>
            <a:r>
              <a:rPr lang="nl-NL" dirty="0" smtClean="0"/>
              <a:t>Aan de achterkant: beoordeel niet alleen op beeld maar ook op omstandigheden </a:t>
            </a:r>
            <a:br>
              <a:rPr lang="nl-NL" dirty="0" smtClean="0"/>
            </a:br>
            <a:r>
              <a:rPr lang="nl-NL" sz="2400" dirty="0" smtClean="0"/>
              <a:t>(discussie risicoverdeling klimaat)</a:t>
            </a:r>
          </a:p>
        </p:txBody>
      </p:sp>
    </p:spTree>
    <p:extLst>
      <p:ext uri="{BB962C8B-B14F-4D97-AF65-F5344CB8AC3E}">
        <p14:creationId xmlns:p14="http://schemas.microsoft.com/office/powerpoint/2010/main" val="15832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nl-NL" dirty="0" smtClean="0"/>
              <a:t>4. KWALITEITSBORGING IN BESTEK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335740" y="3140968"/>
            <a:ext cx="7086600" cy="1752600"/>
          </a:xfrm>
        </p:spPr>
        <p:txBody>
          <a:bodyPr/>
          <a:lstStyle/>
          <a:p>
            <a:pPr lvl="0" algn="r"/>
            <a:r>
              <a:rPr lang="nl-NL" dirty="0" smtClean="0"/>
              <a:t>Zin en onzin van voorgeschreven kwaliteitsborging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933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KWALITEITSCONTROLE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 smtClean="0"/>
          </a:p>
          <a:p>
            <a:r>
              <a:rPr lang="nl-NL" dirty="0" smtClean="0"/>
              <a:t>Tijdsduur uitvoering controlemetingen</a:t>
            </a:r>
          </a:p>
          <a:p>
            <a:r>
              <a:rPr lang="nl-NL" dirty="0" smtClean="0"/>
              <a:t>Risicoverdeling (toekomst)</a:t>
            </a:r>
          </a:p>
          <a:p>
            <a:r>
              <a:rPr lang="nl-NL" dirty="0" smtClean="0"/>
              <a:t>Criteria sancties</a:t>
            </a:r>
          </a:p>
          <a:p>
            <a:endParaRPr lang="nl-NL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313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WE GAAN BEHANDELEN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lang="nl-NL" sz="3400" dirty="0" smtClean="0"/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3400" dirty="0" smtClean="0"/>
              <a:t>Onkruidbeheer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3400" dirty="0" smtClean="0"/>
              <a:t>Kennis en ervaring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3400" dirty="0" smtClean="0"/>
              <a:t>Het bestek</a:t>
            </a:r>
          </a:p>
          <a:p>
            <a:pPr marL="514350" marR="0" lvl="0" indent="-5143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nl-NL" sz="3400" dirty="0" smtClean="0"/>
              <a:t>Kwaliteitsborging</a:t>
            </a:r>
            <a:endParaRPr lang="nl-NL" sz="3400" dirty="0"/>
          </a:p>
        </p:txBody>
      </p:sp>
    </p:spTree>
    <p:extLst>
      <p:ext uri="{BB962C8B-B14F-4D97-AF65-F5344CB8AC3E}">
        <p14:creationId xmlns:p14="http://schemas.microsoft.com/office/powerpoint/2010/main" val="147550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KWALITEITCONTROLE + BORGING</a:t>
            </a:r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443" y="1728953"/>
            <a:ext cx="2380096" cy="3810000"/>
          </a:xfrm>
        </p:spPr>
      </p:pic>
      <p:sp>
        <p:nvSpPr>
          <p:cNvPr id="10" name="Tijdelijke aanduiding voor inhoud 2"/>
          <p:cNvSpPr txBox="1">
            <a:spLocks/>
          </p:cNvSpPr>
          <p:nvPr/>
        </p:nvSpPr>
        <p:spPr bwMode="auto">
          <a:xfrm>
            <a:off x="1447800" y="1752600"/>
            <a:ext cx="4060304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E574"/>
              </a:buClr>
              <a:buSzPct val="120000"/>
              <a:buChar char="•"/>
              <a:defRPr sz="3200">
                <a:solidFill>
                  <a:srgbClr val="FFFFFF"/>
                </a:solidFill>
                <a:latin typeface="Calibri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8E574"/>
              </a:buClr>
              <a:buSzPct val="120000"/>
              <a:buChar char="–"/>
              <a:defRPr sz="2800">
                <a:solidFill>
                  <a:srgbClr val="FFFFFF"/>
                </a:solidFill>
                <a:latin typeface="Calibri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•"/>
              <a:defRPr sz="2400">
                <a:solidFill>
                  <a:srgbClr val="FFFFFF"/>
                </a:solidFill>
                <a:latin typeface="Calibri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–"/>
              <a:defRPr sz="2400">
                <a:solidFill>
                  <a:srgbClr val="FFFFFF"/>
                </a:solidFill>
                <a:latin typeface="Calibri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rgbClr val="FFFFFF"/>
                </a:solidFill>
                <a:latin typeface="Calibri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80"/>
              </a:buClr>
              <a:buSzPct val="120000"/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nl-NL" b="0" kern="0" dirty="0" smtClean="0"/>
              <a:t>Via de </a:t>
            </a:r>
            <a:r>
              <a:rPr lang="nl-NL" b="0" kern="0" dirty="0" err="1" smtClean="0"/>
              <a:t>verkennermethode</a:t>
            </a:r>
            <a:endParaRPr lang="nl-NL" b="0" kern="0" dirty="0" smtClean="0"/>
          </a:p>
          <a:p>
            <a:endParaRPr lang="nl-NL" b="0" kern="0" dirty="0" smtClean="0"/>
          </a:p>
          <a:p>
            <a:endParaRPr lang="nl-NL" b="0" kern="0" dirty="0"/>
          </a:p>
        </p:txBody>
      </p:sp>
    </p:spTree>
    <p:extLst>
      <p:ext uri="{BB962C8B-B14F-4D97-AF65-F5344CB8AC3E}">
        <p14:creationId xmlns:p14="http://schemas.microsoft.com/office/powerpoint/2010/main" val="2037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dirty="0" smtClean="0"/>
              <a:t>Hoe werkt het?</a:t>
            </a:r>
            <a:endParaRPr lang="nl-NL" sz="2800" b="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42683" y="1700808"/>
            <a:ext cx="2380096" cy="3810000"/>
          </a:xfrm>
        </p:spPr>
      </p:pic>
      <p:sp>
        <p:nvSpPr>
          <p:cNvPr id="6" name="Tekstvak 5"/>
          <p:cNvSpPr txBox="1"/>
          <p:nvPr/>
        </p:nvSpPr>
        <p:spPr>
          <a:xfrm>
            <a:off x="1508411" y="1700808"/>
            <a:ext cx="4534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….</a:t>
            </a:r>
            <a:endParaRPr lang="nl-NL" altLang="nl-NL" sz="1800" b="0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nl-NL" altLang="nl-NL" sz="1800" b="0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nl-NL" altLang="nl-NL" sz="1800" b="0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</a:br>
            <a:endParaRPr lang="nl-NL" sz="1800" b="0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58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dirty="0" smtClean="0"/>
              <a:t>Filter toont de taken</a:t>
            </a:r>
            <a:endParaRPr lang="nl-NL" sz="2800" b="0" dirty="0"/>
          </a:p>
        </p:txBody>
      </p:sp>
      <p:pic>
        <p:nvPicPr>
          <p:cNvPr id="4" name="Tijdelijke aanduiding voor inhoud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0223" y="1628800"/>
            <a:ext cx="7037977" cy="3853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4703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2800" b="0" dirty="0" smtClean="0"/>
              <a:t>Registratie van beheer</a:t>
            </a:r>
            <a:endParaRPr lang="nl-NL" sz="2800" b="0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555400"/>
            <a:ext cx="2380096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vak 6"/>
          <p:cNvSpPr txBox="1"/>
          <p:nvPr/>
        </p:nvSpPr>
        <p:spPr>
          <a:xfrm>
            <a:off x="3923928" y="1570396"/>
            <a:ext cx="453427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Als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machinist </a:t>
            </a:r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klaar is met zijn taak meldt hij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dit middels </a:t>
            </a:r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knop ‘EINDE WERK’</a:t>
            </a:r>
          </a:p>
          <a:p>
            <a:endParaRPr lang="nl-NL" altLang="nl-NL" sz="1800" b="0" dirty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Als het werk af is wordt </a:t>
            </a:r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hij automatisch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genavigeerd </a:t>
            </a:r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naar de eerst volgende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taak</a:t>
            </a:r>
          </a:p>
          <a:p>
            <a:endParaRPr lang="nl-NL" altLang="nl-NL" sz="1800" b="0" dirty="0" smtClean="0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Opmerking:</a:t>
            </a:r>
          </a:p>
          <a:p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Datum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 tijd </a:t>
            </a:r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bij aanvang en einde werk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worden automatisch geregistreerd </a:t>
            </a:r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en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zijn terug </a:t>
            </a:r>
            <a:r>
              <a:rPr lang="nl-NL" altLang="nl-NL" sz="1800" b="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te zien </a:t>
            </a:r>
            <a:r>
              <a:rPr lang="nl-NL" altLang="nl-NL" sz="1800" b="0" dirty="0" smtClean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webapplicatie</a:t>
            </a:r>
            <a:r>
              <a:rPr lang="nl-NL" altLang="nl-NL" sz="1800" b="0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nl-NL" altLang="nl-NL" sz="1800" b="0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</a:br>
            <a:endParaRPr lang="nl-NL" altLang="nl-NL" sz="1800" b="0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  <a:p>
            <a:endParaRPr lang="nl-NL" altLang="nl-NL" sz="1800" b="0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  <a:p>
            <a:r>
              <a:rPr lang="nl-NL" altLang="nl-NL" sz="1800" b="0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  <a:t/>
            </a:r>
            <a:br>
              <a:rPr lang="nl-NL" altLang="nl-NL" sz="1800" b="0" dirty="0">
                <a:solidFill>
                  <a:srgbClr val="F8E574"/>
                </a:solidFill>
                <a:latin typeface="Calibri" charset="0"/>
                <a:ea typeface="Calibri" charset="0"/>
                <a:cs typeface="Calibri" charset="0"/>
              </a:rPr>
            </a:br>
            <a:endParaRPr lang="nl-NL" sz="1800" b="0" dirty="0">
              <a:solidFill>
                <a:srgbClr val="F8E574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Pijl rechts 2"/>
          <p:cNvSpPr/>
          <p:nvPr/>
        </p:nvSpPr>
        <p:spPr bwMode="auto">
          <a:xfrm>
            <a:off x="3251832" y="4365104"/>
            <a:ext cx="1152128" cy="599546"/>
          </a:xfrm>
          <a:prstGeom prst="leftArrow">
            <a:avLst/>
          </a:prstGeom>
          <a:solidFill>
            <a:srgbClr val="FF99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7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"/>
            <a:ext cx="8316416" cy="5802562"/>
          </a:xfrm>
        </p:spPr>
      </p:pic>
    </p:spTree>
    <p:extLst>
      <p:ext uri="{BB962C8B-B14F-4D97-AF65-F5344CB8AC3E}">
        <p14:creationId xmlns:p14="http://schemas.microsoft.com/office/powerpoint/2010/main" val="1834788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0460966"/>
              </p:ext>
            </p:extLst>
          </p:nvPr>
        </p:nvGraphicFramePr>
        <p:xfrm>
          <a:off x="1247512" y="188641"/>
          <a:ext cx="7638966" cy="52565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2" name="Document" r:id="rId4" imgW="5689600" imgH="4102100" progId="Word.Document.12">
                  <p:embed/>
                </p:oleObj>
              </mc:Choice>
              <mc:Fallback>
                <p:oleObj name="Document" r:id="rId4" imgW="5689600" imgH="41021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47512" y="188641"/>
                        <a:ext cx="7638966" cy="52565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4408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Tijdelijke aanduiding voor inhoud 2"/>
          <p:cNvSpPr>
            <a:spLocks noGrp="1"/>
          </p:cNvSpPr>
          <p:nvPr>
            <p:ph idx="1"/>
          </p:nvPr>
        </p:nvSpPr>
        <p:spPr>
          <a:xfrm>
            <a:off x="1619671" y="512019"/>
            <a:ext cx="6912769" cy="4717181"/>
          </a:xfrm>
        </p:spPr>
        <p:txBody>
          <a:bodyPr/>
          <a:lstStyle/>
          <a:p>
            <a:pPr algn="ctr">
              <a:buFontTx/>
              <a:buNone/>
            </a:pPr>
            <a:r>
              <a:rPr lang="nl-NL" sz="4000" b="1" dirty="0" smtClean="0">
                <a:solidFill>
                  <a:srgbClr val="F8E574"/>
                </a:solidFill>
              </a:rPr>
              <a:t>Vragen?</a:t>
            </a:r>
          </a:p>
          <a:p>
            <a:pPr algn="ctr">
              <a:buFontTx/>
              <a:buNone/>
            </a:pPr>
            <a:endParaRPr lang="nl-NL" sz="2000" i="1" dirty="0" smtClean="0">
              <a:solidFill>
                <a:srgbClr val="F8E574"/>
              </a:solidFill>
            </a:endParaRPr>
          </a:p>
          <a:p>
            <a:pPr algn="ctr">
              <a:buFontTx/>
              <a:buNone/>
            </a:pPr>
            <a:r>
              <a:rPr lang="nl-NL" sz="2000" dirty="0" smtClean="0">
                <a:solidFill>
                  <a:schemeClr val="bg1"/>
                </a:solidFill>
              </a:rPr>
              <a:t>Jan Hekman</a:t>
            </a:r>
            <a:br>
              <a:rPr lang="nl-NL" sz="2000" dirty="0" smtClean="0">
                <a:solidFill>
                  <a:schemeClr val="bg1"/>
                </a:solidFill>
              </a:rPr>
            </a:br>
            <a:r>
              <a:rPr lang="nl-NL" sz="2000" dirty="0" err="1" smtClean="0">
                <a:solidFill>
                  <a:schemeClr val="bg1"/>
                </a:solidFill>
              </a:rPr>
              <a:t>Eco</a:t>
            </a:r>
            <a:r>
              <a:rPr lang="nl-NL" sz="2000" dirty="0" smtClean="0">
                <a:solidFill>
                  <a:schemeClr val="bg1"/>
                </a:solidFill>
              </a:rPr>
              <a:t> Consult – Groen, Milieu &amp; Management</a:t>
            </a:r>
          </a:p>
          <a:p>
            <a:pPr algn="ctr">
              <a:buFontTx/>
              <a:buNone/>
            </a:pPr>
            <a:endParaRPr lang="nl-NL" sz="2000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endParaRPr lang="nl-NL" sz="2000" dirty="0" smtClean="0">
              <a:solidFill>
                <a:schemeClr val="bg1"/>
              </a:solidFill>
            </a:endParaRPr>
          </a:p>
          <a:p>
            <a:pPr algn="ctr">
              <a:buFontTx/>
              <a:buNone/>
            </a:pPr>
            <a:r>
              <a:rPr lang="nl-NL" sz="2000" dirty="0" err="1" smtClean="0">
                <a:solidFill>
                  <a:schemeClr val="bg1"/>
                </a:solidFill>
              </a:rPr>
              <a:t>www.ecoconsult-gmm.nl</a:t>
            </a:r>
            <a:endParaRPr lang="nl-NL" sz="2000" dirty="0" smtClean="0">
              <a:solidFill>
                <a:schemeClr val="bg1"/>
              </a:solidFill>
            </a:endParaRPr>
          </a:p>
        </p:txBody>
      </p:sp>
      <p:pic>
        <p:nvPicPr>
          <p:cNvPr id="2" name="Afbeelding 1" descr="Schermafbeelding 2015-10-13 om 17.43.00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362278"/>
            <a:ext cx="4104456" cy="23628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r"/>
            <a:r>
              <a:rPr lang="nl-NL" dirty="0" smtClean="0"/>
              <a:t>1. ONKRUIDBEHEER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type="subTitle" idx="1"/>
          </p:nvPr>
        </p:nvSpPr>
        <p:spPr>
          <a:xfrm>
            <a:off x="1335740" y="3140968"/>
            <a:ext cx="7086600" cy="1752600"/>
          </a:xfrm>
        </p:spPr>
        <p:txBody>
          <a:bodyPr/>
          <a:lstStyle/>
          <a:p>
            <a:pPr lvl="0" algn="r"/>
            <a:r>
              <a:rPr lang="nl-NL" dirty="0" smtClean="0"/>
              <a:t>Staat niet op zichzelf!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09868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OVERWEEG VOOR U </a:t>
            </a:r>
            <a:r>
              <a:rPr lang="nl-NL" dirty="0" smtClean="0"/>
              <a:t>BEGINT …</a:t>
            </a: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2" r="9279"/>
          <a:stretch/>
        </p:blipFill>
        <p:spPr>
          <a:xfrm>
            <a:off x="4137720" y="1629544"/>
            <a:ext cx="4320480" cy="4056112"/>
          </a:xfrm>
          <a:prstGeom prst="rect">
            <a:avLst/>
          </a:prstGeom>
        </p:spPr>
      </p:pic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752600"/>
            <a:ext cx="7156648" cy="3810000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smtClean="0">
                <a:solidFill>
                  <a:srgbClr val="66CCFF"/>
                </a:solidFill>
              </a:rPr>
              <a:t>Het straatbeeld is </a:t>
            </a:r>
            <a:br>
              <a:rPr lang="nl-NL" sz="2400" dirty="0" smtClean="0">
                <a:solidFill>
                  <a:srgbClr val="66CCFF"/>
                </a:solidFill>
              </a:rPr>
            </a:br>
            <a:r>
              <a:rPr lang="nl-NL" sz="2400" dirty="0" smtClean="0">
                <a:solidFill>
                  <a:srgbClr val="66CCFF"/>
                </a:solidFill>
              </a:rPr>
              <a:t>resultante van:</a:t>
            </a:r>
          </a:p>
          <a:p>
            <a:pPr marL="0" indent="0">
              <a:buNone/>
            </a:pPr>
            <a:endParaRPr lang="nl-NL" sz="2600" dirty="0" smtClean="0">
              <a:solidFill>
                <a:srgbClr val="F8E574"/>
              </a:solidFill>
            </a:endParaRPr>
          </a:p>
          <a:p>
            <a:pPr marL="0" indent="0">
              <a:buNone/>
            </a:pPr>
            <a:endParaRPr lang="nl-NL" sz="2600" dirty="0" smtClean="0">
              <a:solidFill>
                <a:srgbClr val="F8E574"/>
              </a:solidFill>
            </a:endParaRPr>
          </a:p>
          <a:p>
            <a:pPr>
              <a:buFont typeface="Wingdings" charset="2"/>
              <a:buChar char="Ø"/>
            </a:pPr>
            <a:endParaRPr lang="nl-NL" sz="2600" dirty="0" smtClean="0">
              <a:solidFill>
                <a:srgbClr val="F8E5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94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ZIJN VERHARDINGEN? </a:t>
            </a:r>
            <a:r>
              <a:rPr lang="nl-NL" b="0" dirty="0" smtClean="0"/>
              <a:t>(noem ze bij de juiste naam)</a:t>
            </a:r>
            <a:endParaRPr lang="nl-NL" b="0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628800"/>
            <a:ext cx="7156648" cy="3810000"/>
          </a:xfrm>
        </p:spPr>
        <p:txBody>
          <a:bodyPr/>
          <a:lstStyle/>
          <a:p>
            <a:r>
              <a:rPr lang="nl-NL" dirty="0" smtClean="0"/>
              <a:t>Verharding – open – element </a:t>
            </a:r>
          </a:p>
          <a:p>
            <a:r>
              <a:rPr lang="nl-NL" dirty="0" smtClean="0"/>
              <a:t>Verharding – open – ongebonden</a:t>
            </a:r>
          </a:p>
          <a:p>
            <a:r>
              <a:rPr lang="nl-NL" dirty="0" smtClean="0"/>
              <a:t>Verharding –   gesloten – asfalt –  goten</a:t>
            </a:r>
          </a:p>
          <a:p>
            <a:pPr marL="0" indent="0">
              <a:buNone/>
            </a:pPr>
            <a:endParaRPr lang="nl-NL" sz="2400" dirty="0" smtClean="0">
              <a:solidFill>
                <a:srgbClr val="66CCFF"/>
              </a:solidFill>
            </a:endParaRPr>
          </a:p>
          <a:p>
            <a:pPr marL="0" indent="0">
              <a:buNone/>
            </a:pPr>
            <a:r>
              <a:rPr lang="nl-NL" sz="2400" dirty="0" smtClean="0">
                <a:solidFill>
                  <a:srgbClr val="66CCFF"/>
                </a:solidFill>
              </a:rPr>
              <a:t>Nomenclatuur van de weg; onderdelen: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 smtClean="0"/>
              <a:t>	-</a:t>
            </a:r>
            <a:r>
              <a:rPr lang="nl-NL" sz="2400" dirty="0"/>
              <a:t>	goten (asfalt en </a:t>
            </a:r>
            <a:r>
              <a:rPr lang="nl-NL" sz="2400" dirty="0" smtClean="0"/>
              <a:t>element)</a:t>
            </a:r>
            <a:endParaRPr lang="nl-NL" sz="2400" dirty="0"/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 smtClean="0"/>
              <a:t>	-</a:t>
            </a:r>
            <a:r>
              <a:rPr lang="nl-NL" sz="2400" dirty="0"/>
              <a:t>	voet- </a:t>
            </a:r>
            <a:r>
              <a:rPr lang="nl-NL" sz="2400" dirty="0" smtClean="0"/>
              <a:t>en fietspaden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	-	</a:t>
            </a:r>
            <a:r>
              <a:rPr lang="nl-NL" sz="2400" dirty="0" smtClean="0"/>
              <a:t>rijbanen</a:t>
            </a:r>
          </a:p>
          <a:p>
            <a:pPr marL="0" indent="0">
              <a:spcBef>
                <a:spcPts val="0"/>
              </a:spcBef>
              <a:buNone/>
            </a:pPr>
            <a:r>
              <a:rPr lang="nl-NL" sz="2400" dirty="0"/>
              <a:t>	</a:t>
            </a:r>
            <a:r>
              <a:rPr lang="nl-NL" sz="2400" dirty="0" smtClean="0"/>
              <a:t>-	</a:t>
            </a:r>
            <a:r>
              <a:rPr lang="is-IS" sz="2400" dirty="0" smtClean="0"/>
              <a:t>…......</a:t>
            </a:r>
            <a:endParaRPr lang="nl-NL" sz="2400" dirty="0" smtClean="0"/>
          </a:p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7141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smtClean="0"/>
              <a:t>WAT IS ONKRUID?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752600"/>
            <a:ext cx="7300664" cy="3810000"/>
          </a:xfrm>
        </p:spPr>
        <p:txBody>
          <a:bodyPr/>
          <a:lstStyle/>
          <a:p>
            <a:endParaRPr lang="nl-NL" dirty="0" smtClean="0"/>
          </a:p>
          <a:p>
            <a:r>
              <a:rPr lang="nl-NL" dirty="0" smtClean="0"/>
              <a:t>Mos en algen 		&gt; geen onkruid</a:t>
            </a:r>
          </a:p>
          <a:p>
            <a:r>
              <a:rPr lang="nl-NL" dirty="0" smtClean="0"/>
              <a:t>Afgestorven resten	&gt; geen onkruid</a:t>
            </a:r>
          </a:p>
          <a:p>
            <a:r>
              <a:rPr lang="nl-NL" dirty="0" smtClean="0"/>
              <a:t>Minimale hoogte	&gt; 0,5 cm boven voeg	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6143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OVERWEEG VOOR U BEGINT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1447800" y="1752600"/>
            <a:ext cx="7156648" cy="3810000"/>
          </a:xfrm>
        </p:spPr>
        <p:txBody>
          <a:bodyPr/>
          <a:lstStyle/>
          <a:p>
            <a:pPr marL="0" indent="0">
              <a:buNone/>
            </a:pPr>
            <a:r>
              <a:rPr lang="nl-NL" sz="2400" dirty="0" smtClean="0">
                <a:solidFill>
                  <a:srgbClr val="66CCFF"/>
                </a:solidFill>
              </a:rPr>
              <a:t>Het straatbeeld is resultante van:</a:t>
            </a:r>
          </a:p>
          <a:p>
            <a:pPr marL="0" indent="0">
              <a:buNone/>
            </a:pPr>
            <a:r>
              <a:rPr lang="nl-NL" sz="2800" dirty="0" smtClean="0">
                <a:solidFill>
                  <a:schemeClr val="bg1"/>
                </a:solidFill>
              </a:rPr>
              <a:t>onkruidgroei 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 veegbeheer 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 beheer harde graskanten 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 beheer boomspiegels 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 methode/machines 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 kennis / ervaring 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klimaat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</a:t>
            </a:r>
            <a:r>
              <a:rPr lang="nl-NL" sz="2800" b="1" dirty="0" smtClean="0">
                <a:solidFill>
                  <a:schemeClr val="bg1"/>
                </a:solidFill>
              </a:rPr>
              <a:t>bestek  </a:t>
            </a:r>
            <a:r>
              <a:rPr lang="nl-NL" sz="2800" dirty="0" smtClean="0">
                <a:solidFill>
                  <a:srgbClr val="FF9900"/>
                </a:solidFill>
              </a:rPr>
              <a:t>– </a:t>
            </a:r>
            <a:r>
              <a:rPr lang="nl-NL" sz="2800" b="1" dirty="0" smtClean="0">
                <a:solidFill>
                  <a:srgbClr val="FF9900"/>
                </a:solidFill>
              </a:rPr>
              <a:t> </a:t>
            </a:r>
            <a:r>
              <a:rPr lang="nl-NL" sz="2800" dirty="0" smtClean="0">
                <a:solidFill>
                  <a:schemeClr val="bg1"/>
                </a:solidFill>
              </a:rPr>
              <a:t>mate van </a:t>
            </a:r>
            <a:r>
              <a:rPr lang="nl-NL" sz="2800" dirty="0" err="1" smtClean="0">
                <a:solidFill>
                  <a:schemeClr val="bg1"/>
                </a:solidFill>
              </a:rPr>
              <a:t>onkruidwerende</a:t>
            </a:r>
            <a:r>
              <a:rPr lang="nl-NL" sz="2800" dirty="0" smtClean="0">
                <a:solidFill>
                  <a:schemeClr val="bg1"/>
                </a:solidFill>
              </a:rPr>
              <a:t> inrichting  </a:t>
            </a:r>
            <a:r>
              <a:rPr lang="nl-NL" sz="2800" dirty="0" smtClean="0">
                <a:solidFill>
                  <a:srgbClr val="FF9900"/>
                </a:solidFill>
              </a:rPr>
              <a:t>– </a:t>
            </a:r>
            <a:r>
              <a:rPr lang="nl-NL" sz="2800" dirty="0" smtClean="0">
                <a:solidFill>
                  <a:schemeClr val="bg1"/>
                </a:solidFill>
              </a:rPr>
              <a:t> directievoering/toezicht/controle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parkeerinrichtingen  </a:t>
            </a:r>
            <a:r>
              <a:rPr lang="nl-NL" sz="2800" dirty="0" smtClean="0">
                <a:solidFill>
                  <a:srgbClr val="FF9900"/>
                </a:solidFill>
              </a:rPr>
              <a:t>–</a:t>
            </a:r>
            <a:r>
              <a:rPr lang="nl-NL" sz="2800" dirty="0" smtClean="0">
                <a:solidFill>
                  <a:schemeClr val="bg1"/>
                </a:solidFill>
              </a:rPr>
              <a:t>   obstakeldichtheid   </a:t>
            </a:r>
            <a:r>
              <a:rPr lang="nl-NL" sz="2800" dirty="0" smtClean="0">
                <a:solidFill>
                  <a:srgbClr val="FF9900"/>
                </a:solidFill>
              </a:rPr>
              <a:t>–  </a:t>
            </a:r>
            <a:r>
              <a:rPr lang="nl-NL" sz="2800" dirty="0" smtClean="0">
                <a:solidFill>
                  <a:schemeClr val="bg1"/>
                </a:solidFill>
              </a:rPr>
              <a:t>overige inrichtingsaspecten </a:t>
            </a:r>
            <a:r>
              <a:rPr lang="is-IS" sz="2800" dirty="0" smtClean="0">
                <a:solidFill>
                  <a:schemeClr val="bg1"/>
                </a:solidFill>
              </a:rPr>
              <a:t>…....</a:t>
            </a:r>
            <a:endParaRPr lang="nl-NL" sz="2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2600" dirty="0" smtClean="0">
              <a:solidFill>
                <a:srgbClr val="F8E574"/>
              </a:solidFill>
            </a:endParaRPr>
          </a:p>
          <a:p>
            <a:pPr marL="0" indent="0">
              <a:buNone/>
            </a:pPr>
            <a:endParaRPr lang="nl-NL" sz="2600" dirty="0" smtClean="0">
              <a:solidFill>
                <a:srgbClr val="F8E574"/>
              </a:solidFill>
            </a:endParaRPr>
          </a:p>
          <a:p>
            <a:pPr>
              <a:buFont typeface="Wingdings" charset="2"/>
              <a:buChar char="Ø"/>
            </a:pPr>
            <a:endParaRPr lang="nl-NL" sz="2600" dirty="0" smtClean="0">
              <a:solidFill>
                <a:srgbClr val="F8E57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94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7974" y="714913"/>
            <a:ext cx="4326083" cy="2880320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14637" y="732108"/>
            <a:ext cx="4312772" cy="2875181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86943" y="860512"/>
            <a:ext cx="4312775" cy="2618377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855" y="4318115"/>
            <a:ext cx="3809828" cy="253988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83" y="4318115"/>
            <a:ext cx="4591837" cy="253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2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andaardontwerp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nl-NL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14544</TotalTime>
  <Words>592</Words>
  <Application>Microsoft Office PowerPoint</Application>
  <PresentationFormat>Diavoorstelling (4:3)</PresentationFormat>
  <Paragraphs>165</Paragraphs>
  <Slides>36</Slides>
  <Notes>11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36</vt:i4>
      </vt:variant>
    </vt:vector>
  </HeadingPairs>
  <TitlesOfParts>
    <vt:vector size="38" baseType="lpstr">
      <vt:lpstr>Standaardontwerp</vt:lpstr>
      <vt:lpstr>Document</vt:lpstr>
      <vt:lpstr>PowerPoint-presentatie</vt:lpstr>
      <vt:lpstr>STAND VAN ZAKEN?</vt:lpstr>
      <vt:lpstr>WAT WE GAAN BEHANDELEN</vt:lpstr>
      <vt:lpstr>1. ONKRUIDBEHEER</vt:lpstr>
      <vt:lpstr>OVERWEEG VOOR U BEGINT …</vt:lpstr>
      <vt:lpstr>WAT ZIJN VERHARDINGEN? (noem ze bij de juiste naam)</vt:lpstr>
      <vt:lpstr>WAT IS ONKRUID?</vt:lpstr>
      <vt:lpstr>OVERWEEG VOOR U BEGINT</vt:lpstr>
      <vt:lpstr>PowerPoint-presentatie</vt:lpstr>
      <vt:lpstr>PowerPoint-presentatie</vt:lpstr>
      <vt:lpstr>PowerPoint-presentatie</vt:lpstr>
      <vt:lpstr>2. KENNIS EN  ERVARING</vt:lpstr>
      <vt:lpstr>ONKRUIDGROEI</vt:lpstr>
      <vt:lpstr>ONKRUIDBESTRIJDINGSMETHODEN</vt:lpstr>
      <vt:lpstr>BEHEER HARDE GRASKANTEN</vt:lpstr>
      <vt:lpstr>BEHEER BOOMSPIEGELS</vt:lpstr>
      <vt:lpstr>OBSTAKELDICHTHEID</vt:lpstr>
      <vt:lpstr>ONKRUIDWERENDE INRICHTING</vt:lpstr>
      <vt:lpstr>LET OP DE KOSTEN</vt:lpstr>
      <vt:lpstr>KLIMAAT</vt:lpstr>
      <vt:lpstr>3. HET BESTEK</vt:lpstr>
      <vt:lpstr>VOOR WAT BETREFT DE KOSTEN </vt:lpstr>
      <vt:lpstr>GEZAMENLIJK AANBESTEDEN?</vt:lpstr>
      <vt:lpstr>VOORSCHRIJVEN VAN METHODEN</vt:lpstr>
      <vt:lpstr>BEELDCRITERIA VEGEN IN BESTEK</vt:lpstr>
      <vt:lpstr>SANCTIES IN HET BESTEK?</vt:lpstr>
      <vt:lpstr>DIRECTIEVOERING/TOEZICHT</vt:lpstr>
      <vt:lpstr>4. KWALITEITSBORGING IN BESTEK</vt:lpstr>
      <vt:lpstr>KWALITEITSCONTROLE</vt:lpstr>
      <vt:lpstr>KWALITEITCONTROLE + BORGING</vt:lpstr>
      <vt:lpstr>Hoe werkt het?</vt:lpstr>
      <vt:lpstr>Filter toont de taken</vt:lpstr>
      <vt:lpstr>Registratie van beheer</vt:lpstr>
      <vt:lpstr>PowerPoint-presentatie</vt:lpstr>
      <vt:lpstr>PowerPoint-presentatie</vt:lpstr>
      <vt:lpstr>PowerPoint-presentatie</vt:lpstr>
    </vt:vector>
  </TitlesOfParts>
  <Company>Ecoconsult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Geen diatitel</dc:title>
  <dc:creator>Karin</dc:creator>
  <cp:lastModifiedBy>Louise</cp:lastModifiedBy>
  <cp:revision>973</cp:revision>
  <cp:lastPrinted>2016-09-18T19:35:26Z</cp:lastPrinted>
  <dcterms:created xsi:type="dcterms:W3CDTF">2002-10-22T09:06:21Z</dcterms:created>
  <dcterms:modified xsi:type="dcterms:W3CDTF">2016-10-19T07:09:51Z</dcterms:modified>
</cp:coreProperties>
</file>