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59" r:id="rId4"/>
    <p:sldId id="258" r:id="rId5"/>
    <p:sldId id="282" r:id="rId6"/>
    <p:sldId id="283" r:id="rId7"/>
    <p:sldId id="264" r:id="rId8"/>
    <p:sldId id="281" r:id="rId9"/>
    <p:sldId id="276" r:id="rId10"/>
    <p:sldId id="261" r:id="rId11"/>
    <p:sldId id="262" r:id="rId12"/>
    <p:sldId id="278" r:id="rId13"/>
    <p:sldId id="279" r:id="rId14"/>
    <p:sldId id="273" r:id="rId15"/>
    <p:sldId id="266" r:id="rId16"/>
    <p:sldId id="274" r:id="rId17"/>
    <p:sldId id="284" r:id="rId18"/>
    <p:sldId id="267" r:id="rId19"/>
    <p:sldId id="268" r:id="rId20"/>
    <p:sldId id="286" r:id="rId21"/>
    <p:sldId id="285" r:id="rId22"/>
    <p:sldId id="290" r:id="rId23"/>
    <p:sldId id="291" r:id="rId24"/>
    <p:sldId id="289" r:id="rId25"/>
    <p:sldId id="292" r:id="rId26"/>
    <p:sldId id="287" r:id="rId27"/>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478" autoAdjust="0"/>
  </p:normalViewPr>
  <p:slideViewPr>
    <p:cSldViewPr>
      <p:cViewPr>
        <p:scale>
          <a:sx n="66" d="100"/>
          <a:sy n="66" d="100"/>
        </p:scale>
        <p:origin x="-64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F3BB6C0-EBDE-4910-8679-5E2280E8967D}" type="datetimeFigureOut">
              <a:rPr lang="nl-NL" smtClean="0"/>
              <a:t>2-4-2015</a:t>
            </a:fld>
            <a:endParaRPr lang="nl-NL"/>
          </a:p>
        </p:txBody>
      </p:sp>
      <p:sp>
        <p:nvSpPr>
          <p:cNvPr id="4" name="Tijdelijke aanduiding voor voetteks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0B2ACD9-5773-40C6-B4E8-5233AB735198}" type="slidenum">
              <a:rPr lang="nl-NL" smtClean="0"/>
              <a:t>‹nr.›</a:t>
            </a:fld>
            <a:endParaRPr lang="nl-NL"/>
          </a:p>
        </p:txBody>
      </p:sp>
    </p:spTree>
    <p:extLst>
      <p:ext uri="{BB962C8B-B14F-4D97-AF65-F5344CB8AC3E}">
        <p14:creationId xmlns:p14="http://schemas.microsoft.com/office/powerpoint/2010/main" val="3679512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6E9CBC7-36CB-4F41-B4AE-86E11C02BE41}" type="datetimeFigureOut">
              <a:rPr lang="nl-NL" smtClean="0"/>
              <a:t>2-4-2015</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FEB4288-C61A-4958-B69C-102F3AB76850}" type="slidenum">
              <a:rPr lang="nl-NL" smtClean="0"/>
              <a:t>‹nr.›</a:t>
            </a:fld>
            <a:endParaRPr lang="nl-NL"/>
          </a:p>
        </p:txBody>
      </p:sp>
    </p:spTree>
    <p:extLst>
      <p:ext uri="{BB962C8B-B14F-4D97-AF65-F5344CB8AC3E}">
        <p14:creationId xmlns:p14="http://schemas.microsoft.com/office/powerpoint/2010/main" val="76873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a:p>
            <a:pPr marL="0" indent="0">
              <a:buFontTx/>
              <a:buNone/>
            </a:pPr>
            <a:endParaRPr lang="nl-NL" dirty="0"/>
          </a:p>
        </p:txBody>
      </p:sp>
      <p:sp>
        <p:nvSpPr>
          <p:cNvPr id="4" name="Tijdelijke aanduiding voor dianummer 3"/>
          <p:cNvSpPr>
            <a:spLocks noGrp="1"/>
          </p:cNvSpPr>
          <p:nvPr>
            <p:ph type="sldNum" sz="quarter" idx="10"/>
          </p:nvPr>
        </p:nvSpPr>
        <p:spPr/>
        <p:txBody>
          <a:bodyPr/>
          <a:lstStyle/>
          <a:p>
            <a:fld id="{5FEB4288-C61A-4958-B69C-102F3AB76850}" type="slidenum">
              <a:rPr lang="nl-NL" smtClean="0"/>
              <a:t>1</a:t>
            </a:fld>
            <a:endParaRPr lang="nl-NL"/>
          </a:p>
        </p:txBody>
      </p:sp>
    </p:spTree>
    <p:extLst>
      <p:ext uri="{BB962C8B-B14F-4D97-AF65-F5344CB8AC3E}">
        <p14:creationId xmlns:p14="http://schemas.microsoft.com/office/powerpoint/2010/main" val="3757444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FEB4288-C61A-4958-B69C-102F3AB76850}" type="slidenum">
              <a:rPr lang="nl-NL" smtClean="0"/>
              <a:t>18</a:t>
            </a:fld>
            <a:endParaRPr lang="nl-NL"/>
          </a:p>
        </p:txBody>
      </p:sp>
    </p:spTree>
    <p:extLst>
      <p:ext uri="{BB962C8B-B14F-4D97-AF65-F5344CB8AC3E}">
        <p14:creationId xmlns:p14="http://schemas.microsoft.com/office/powerpoint/2010/main" val="2836624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FEB4288-C61A-4958-B69C-102F3AB76850}" type="slidenum">
              <a:rPr lang="nl-NL" smtClean="0"/>
              <a:t>19</a:t>
            </a:fld>
            <a:endParaRPr lang="nl-NL"/>
          </a:p>
        </p:txBody>
      </p:sp>
    </p:spTree>
    <p:extLst>
      <p:ext uri="{BB962C8B-B14F-4D97-AF65-F5344CB8AC3E}">
        <p14:creationId xmlns:p14="http://schemas.microsoft.com/office/powerpoint/2010/main" val="1911417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a:p>
            <a:pPr marL="0" indent="0">
              <a:buFontTx/>
              <a:buNone/>
            </a:pPr>
            <a:endParaRPr lang="nl-NL" dirty="0"/>
          </a:p>
        </p:txBody>
      </p:sp>
      <p:sp>
        <p:nvSpPr>
          <p:cNvPr id="4" name="Tijdelijke aanduiding voor dianummer 3"/>
          <p:cNvSpPr>
            <a:spLocks noGrp="1"/>
          </p:cNvSpPr>
          <p:nvPr>
            <p:ph type="sldNum" sz="quarter" idx="10"/>
          </p:nvPr>
        </p:nvSpPr>
        <p:spPr/>
        <p:txBody>
          <a:bodyPr/>
          <a:lstStyle/>
          <a:p>
            <a:fld id="{5FEB4288-C61A-4958-B69C-102F3AB76850}" type="slidenum">
              <a:rPr lang="nl-NL" smtClean="0"/>
              <a:t>20</a:t>
            </a:fld>
            <a:endParaRPr lang="nl-NL"/>
          </a:p>
        </p:txBody>
      </p:sp>
    </p:spTree>
    <p:extLst>
      <p:ext uri="{BB962C8B-B14F-4D97-AF65-F5344CB8AC3E}">
        <p14:creationId xmlns:p14="http://schemas.microsoft.com/office/powerpoint/2010/main" val="3757444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FEB4288-C61A-4958-B69C-102F3AB76850}" type="slidenum">
              <a:rPr lang="nl-NL" smtClean="0"/>
              <a:t>21</a:t>
            </a:fld>
            <a:endParaRPr lang="nl-NL"/>
          </a:p>
        </p:txBody>
      </p:sp>
    </p:spTree>
    <p:extLst>
      <p:ext uri="{BB962C8B-B14F-4D97-AF65-F5344CB8AC3E}">
        <p14:creationId xmlns:p14="http://schemas.microsoft.com/office/powerpoint/2010/main" val="2836624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FEB4288-C61A-4958-B69C-102F3AB76850}" type="slidenum">
              <a:rPr lang="nl-NL" smtClean="0"/>
              <a:t>26</a:t>
            </a:fld>
            <a:endParaRPr lang="nl-NL"/>
          </a:p>
        </p:txBody>
      </p:sp>
    </p:spTree>
    <p:extLst>
      <p:ext uri="{BB962C8B-B14F-4D97-AF65-F5344CB8AC3E}">
        <p14:creationId xmlns:p14="http://schemas.microsoft.com/office/powerpoint/2010/main" val="1911417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FEB4288-C61A-4958-B69C-102F3AB76850}" type="slidenum">
              <a:rPr lang="nl-NL" smtClean="0"/>
              <a:t>2</a:t>
            </a:fld>
            <a:endParaRPr lang="nl-NL"/>
          </a:p>
        </p:txBody>
      </p:sp>
    </p:spTree>
    <p:extLst>
      <p:ext uri="{BB962C8B-B14F-4D97-AF65-F5344CB8AC3E}">
        <p14:creationId xmlns:p14="http://schemas.microsoft.com/office/powerpoint/2010/main" val="1531946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FEB4288-C61A-4958-B69C-102F3AB76850}" type="slidenum">
              <a:rPr lang="nl-NL" smtClean="0"/>
              <a:t>4</a:t>
            </a:fld>
            <a:endParaRPr lang="nl-NL"/>
          </a:p>
        </p:txBody>
      </p:sp>
    </p:spTree>
    <p:extLst>
      <p:ext uri="{BB962C8B-B14F-4D97-AF65-F5344CB8AC3E}">
        <p14:creationId xmlns:p14="http://schemas.microsoft.com/office/powerpoint/2010/main" val="2334326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FEB4288-C61A-4958-B69C-102F3AB76850}" type="slidenum">
              <a:rPr lang="nl-NL" smtClean="0"/>
              <a:t>7</a:t>
            </a:fld>
            <a:endParaRPr lang="nl-NL"/>
          </a:p>
        </p:txBody>
      </p:sp>
    </p:spTree>
    <p:extLst>
      <p:ext uri="{BB962C8B-B14F-4D97-AF65-F5344CB8AC3E}">
        <p14:creationId xmlns:p14="http://schemas.microsoft.com/office/powerpoint/2010/main" val="704558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FEB4288-C61A-4958-B69C-102F3AB76850}" type="slidenum">
              <a:rPr lang="nl-NL" smtClean="0"/>
              <a:t>8</a:t>
            </a:fld>
            <a:endParaRPr lang="nl-NL"/>
          </a:p>
        </p:txBody>
      </p:sp>
    </p:spTree>
    <p:extLst>
      <p:ext uri="{BB962C8B-B14F-4D97-AF65-F5344CB8AC3E}">
        <p14:creationId xmlns:p14="http://schemas.microsoft.com/office/powerpoint/2010/main" val="3568117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FEB4288-C61A-4958-B69C-102F3AB76850}" type="slidenum">
              <a:rPr lang="nl-NL" smtClean="0"/>
              <a:t>11</a:t>
            </a:fld>
            <a:endParaRPr lang="nl-NL"/>
          </a:p>
        </p:txBody>
      </p:sp>
    </p:spTree>
    <p:extLst>
      <p:ext uri="{BB962C8B-B14F-4D97-AF65-F5344CB8AC3E}">
        <p14:creationId xmlns:p14="http://schemas.microsoft.com/office/powerpoint/2010/main" val="158207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Doelgroepuitleg</a:t>
            </a:r>
            <a:r>
              <a:rPr lang="nl-NL" baseline="0" dirty="0" smtClean="0"/>
              <a:t> P-wet kort en duidelijk houden, niet te ingewikkeld.</a:t>
            </a:r>
          </a:p>
          <a:p>
            <a:endParaRPr lang="nl-NL" baseline="0" dirty="0" smtClean="0"/>
          </a:p>
          <a:p>
            <a:r>
              <a:rPr lang="nl-NL" baseline="0" dirty="0" smtClean="0"/>
              <a:t>Volgorde van slides in de gaten houden</a:t>
            </a:r>
            <a:endParaRPr lang="nl-NL" dirty="0"/>
          </a:p>
        </p:txBody>
      </p:sp>
      <p:sp>
        <p:nvSpPr>
          <p:cNvPr id="4" name="Tijdelijke aanduiding voor dianummer 3"/>
          <p:cNvSpPr>
            <a:spLocks noGrp="1"/>
          </p:cNvSpPr>
          <p:nvPr>
            <p:ph type="sldNum" sz="quarter" idx="10"/>
          </p:nvPr>
        </p:nvSpPr>
        <p:spPr/>
        <p:txBody>
          <a:bodyPr/>
          <a:lstStyle/>
          <a:p>
            <a:fld id="{5FEB4288-C61A-4958-B69C-102F3AB76850}" type="slidenum">
              <a:rPr lang="nl-NL" smtClean="0"/>
              <a:t>13</a:t>
            </a:fld>
            <a:endParaRPr lang="nl-NL"/>
          </a:p>
        </p:txBody>
      </p:sp>
    </p:spTree>
    <p:extLst>
      <p:ext uri="{BB962C8B-B14F-4D97-AF65-F5344CB8AC3E}">
        <p14:creationId xmlns:p14="http://schemas.microsoft.com/office/powerpoint/2010/main" val="1439266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FEB4288-C61A-4958-B69C-102F3AB76850}" type="slidenum">
              <a:rPr lang="nl-NL" smtClean="0"/>
              <a:t>14</a:t>
            </a:fld>
            <a:endParaRPr lang="nl-NL"/>
          </a:p>
        </p:txBody>
      </p:sp>
    </p:spTree>
    <p:extLst>
      <p:ext uri="{BB962C8B-B14F-4D97-AF65-F5344CB8AC3E}">
        <p14:creationId xmlns:p14="http://schemas.microsoft.com/office/powerpoint/2010/main" val="3790967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FEB4288-C61A-4958-B69C-102F3AB76850}" type="slidenum">
              <a:rPr lang="nl-NL" smtClean="0"/>
              <a:t>15</a:t>
            </a:fld>
            <a:endParaRPr lang="nl-NL"/>
          </a:p>
        </p:txBody>
      </p:sp>
    </p:spTree>
    <p:extLst>
      <p:ext uri="{BB962C8B-B14F-4D97-AF65-F5344CB8AC3E}">
        <p14:creationId xmlns:p14="http://schemas.microsoft.com/office/powerpoint/2010/main" val="1488163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277D3279-5BE0-41E7-873E-1DF63113A3BE}" type="datetime1">
              <a:rPr lang="nl-NL" smtClean="0"/>
              <a:t>2-4-2015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112CB9C-E08F-4211-8251-07533011AA08}" type="slidenum">
              <a:rPr lang="nl-NL" smtClean="0"/>
              <a:t>‹nr.›</a:t>
            </a:fld>
            <a:endParaRPr lang="nl-NL"/>
          </a:p>
        </p:txBody>
      </p:sp>
    </p:spTree>
    <p:extLst>
      <p:ext uri="{BB962C8B-B14F-4D97-AF65-F5344CB8AC3E}">
        <p14:creationId xmlns:p14="http://schemas.microsoft.com/office/powerpoint/2010/main" val="3292835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EFDDFB6-67CB-4659-A3AB-FDF2CE2204E9}" type="datetime1">
              <a:rPr lang="nl-NL" smtClean="0"/>
              <a:t>2-4-2015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112CB9C-E08F-4211-8251-07533011AA08}" type="slidenum">
              <a:rPr lang="nl-NL" smtClean="0"/>
              <a:t>‹nr.›</a:t>
            </a:fld>
            <a:endParaRPr lang="nl-NL"/>
          </a:p>
        </p:txBody>
      </p:sp>
    </p:spTree>
    <p:extLst>
      <p:ext uri="{BB962C8B-B14F-4D97-AF65-F5344CB8AC3E}">
        <p14:creationId xmlns:p14="http://schemas.microsoft.com/office/powerpoint/2010/main" val="2422994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A946F7D-F302-42F8-92EE-4E084F6B0775}" type="datetime1">
              <a:rPr lang="nl-NL" smtClean="0"/>
              <a:t>2-4-2015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112CB9C-E08F-4211-8251-07533011AA08}" type="slidenum">
              <a:rPr lang="nl-NL" smtClean="0"/>
              <a:t>‹nr.›</a:t>
            </a:fld>
            <a:endParaRPr lang="nl-NL"/>
          </a:p>
        </p:txBody>
      </p:sp>
    </p:spTree>
    <p:extLst>
      <p:ext uri="{BB962C8B-B14F-4D97-AF65-F5344CB8AC3E}">
        <p14:creationId xmlns:p14="http://schemas.microsoft.com/office/powerpoint/2010/main" val="388309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331472E-9D05-431F-8CF2-D03E611E279E}" type="datetime1">
              <a:rPr lang="nl-NL" smtClean="0"/>
              <a:t>2-4-2015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112CB9C-E08F-4211-8251-07533011AA08}" type="slidenum">
              <a:rPr lang="nl-NL" smtClean="0"/>
              <a:t>‹nr.›</a:t>
            </a:fld>
            <a:endParaRPr lang="nl-NL"/>
          </a:p>
        </p:txBody>
      </p:sp>
    </p:spTree>
    <p:extLst>
      <p:ext uri="{BB962C8B-B14F-4D97-AF65-F5344CB8AC3E}">
        <p14:creationId xmlns:p14="http://schemas.microsoft.com/office/powerpoint/2010/main" val="36741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A80177A6-F3A2-4EC3-800B-6261724F0D2C}" type="datetime1">
              <a:rPr lang="nl-NL" smtClean="0"/>
              <a:t>2-4-2015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112CB9C-E08F-4211-8251-07533011AA08}" type="slidenum">
              <a:rPr lang="nl-NL" smtClean="0"/>
              <a:t>‹nr.›</a:t>
            </a:fld>
            <a:endParaRPr lang="nl-NL"/>
          </a:p>
        </p:txBody>
      </p:sp>
    </p:spTree>
    <p:extLst>
      <p:ext uri="{BB962C8B-B14F-4D97-AF65-F5344CB8AC3E}">
        <p14:creationId xmlns:p14="http://schemas.microsoft.com/office/powerpoint/2010/main" val="2593519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4179264D-8B13-4025-AFB8-D8A288C55CE4}" type="datetime1">
              <a:rPr lang="nl-NL" smtClean="0"/>
              <a:t>2-4-2015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112CB9C-E08F-4211-8251-07533011AA08}" type="slidenum">
              <a:rPr lang="nl-NL" smtClean="0"/>
              <a:t>‹nr.›</a:t>
            </a:fld>
            <a:endParaRPr lang="nl-NL"/>
          </a:p>
        </p:txBody>
      </p:sp>
    </p:spTree>
    <p:extLst>
      <p:ext uri="{BB962C8B-B14F-4D97-AF65-F5344CB8AC3E}">
        <p14:creationId xmlns:p14="http://schemas.microsoft.com/office/powerpoint/2010/main" val="230879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FDB48845-2BE9-4BDF-A4D6-1D71313BB4AE}" type="datetime1">
              <a:rPr lang="nl-NL" smtClean="0"/>
              <a:t>2-4-2015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112CB9C-E08F-4211-8251-07533011AA08}" type="slidenum">
              <a:rPr lang="nl-NL" smtClean="0"/>
              <a:t>‹nr.›</a:t>
            </a:fld>
            <a:endParaRPr lang="nl-NL"/>
          </a:p>
        </p:txBody>
      </p:sp>
    </p:spTree>
    <p:extLst>
      <p:ext uri="{BB962C8B-B14F-4D97-AF65-F5344CB8AC3E}">
        <p14:creationId xmlns:p14="http://schemas.microsoft.com/office/powerpoint/2010/main" val="201190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FD30B820-FCE3-41C1-A7DC-D24CC7361310}" type="datetime1">
              <a:rPr lang="nl-NL" smtClean="0"/>
              <a:t>2-4-2015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112CB9C-E08F-4211-8251-07533011AA08}" type="slidenum">
              <a:rPr lang="nl-NL" smtClean="0"/>
              <a:t>‹nr.›</a:t>
            </a:fld>
            <a:endParaRPr lang="nl-NL"/>
          </a:p>
        </p:txBody>
      </p:sp>
    </p:spTree>
    <p:extLst>
      <p:ext uri="{BB962C8B-B14F-4D97-AF65-F5344CB8AC3E}">
        <p14:creationId xmlns:p14="http://schemas.microsoft.com/office/powerpoint/2010/main" val="918636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572387F-D3E9-48AE-90C3-2344B4646068}" type="datetime1">
              <a:rPr lang="nl-NL" smtClean="0"/>
              <a:t>2-4-2015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112CB9C-E08F-4211-8251-07533011AA08}" type="slidenum">
              <a:rPr lang="nl-NL" smtClean="0"/>
              <a:t>‹nr.›</a:t>
            </a:fld>
            <a:endParaRPr lang="nl-NL"/>
          </a:p>
        </p:txBody>
      </p:sp>
    </p:spTree>
    <p:extLst>
      <p:ext uri="{BB962C8B-B14F-4D97-AF65-F5344CB8AC3E}">
        <p14:creationId xmlns:p14="http://schemas.microsoft.com/office/powerpoint/2010/main" val="2588971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70E00B1-718F-4CD6-B808-CC83B3674F14}" type="datetime1">
              <a:rPr lang="nl-NL" smtClean="0"/>
              <a:t>2-4-2015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112CB9C-E08F-4211-8251-07533011AA08}" type="slidenum">
              <a:rPr lang="nl-NL" smtClean="0"/>
              <a:t>‹nr.›</a:t>
            </a:fld>
            <a:endParaRPr lang="nl-NL"/>
          </a:p>
        </p:txBody>
      </p:sp>
    </p:spTree>
    <p:extLst>
      <p:ext uri="{BB962C8B-B14F-4D97-AF65-F5344CB8AC3E}">
        <p14:creationId xmlns:p14="http://schemas.microsoft.com/office/powerpoint/2010/main" val="2389319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4D22E6C4-C00C-4A20-8988-4BEA9A739458}" type="datetime1">
              <a:rPr lang="nl-NL" smtClean="0"/>
              <a:t>2-4-2015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112CB9C-E08F-4211-8251-07533011AA08}" type="slidenum">
              <a:rPr lang="nl-NL" smtClean="0"/>
              <a:t>‹nr.›</a:t>
            </a:fld>
            <a:endParaRPr lang="nl-NL"/>
          </a:p>
        </p:txBody>
      </p:sp>
    </p:spTree>
    <p:extLst>
      <p:ext uri="{BB962C8B-B14F-4D97-AF65-F5344CB8AC3E}">
        <p14:creationId xmlns:p14="http://schemas.microsoft.com/office/powerpoint/2010/main" val="2248039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12F02-0C02-4D1F-81F4-07A0577F290B}" type="datetime1">
              <a:rPr lang="nl-NL" smtClean="0"/>
              <a:t>2-4-2015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12CB9C-E08F-4211-8251-07533011AA08}" type="slidenum">
              <a:rPr lang="nl-NL" smtClean="0"/>
              <a:t>‹nr.›</a:t>
            </a:fld>
            <a:endParaRPr lang="nl-NL"/>
          </a:p>
        </p:txBody>
      </p:sp>
    </p:spTree>
    <p:extLst>
      <p:ext uri="{BB962C8B-B14F-4D97-AF65-F5344CB8AC3E}">
        <p14:creationId xmlns:p14="http://schemas.microsoft.com/office/powerpoint/2010/main" val="946130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google.nl/url?sa=i&amp;rct=j&amp;q=&amp;esrc=s&amp;frm=1&amp;source=images&amp;cd=&amp;cad=rja&amp;uact=8&amp;docid=to75s9FGJLa7zM&amp;tbnid=pu0muCgRDa2k6M:&amp;ved=0CAcQjRw&amp;url=http://www.etten-leur.nl/over_de_gemeente/heden_verleden/wapen_vlag_volkslied/logo_van_gemeente_etten_leur&amp;ei=pLMVVJ2CAsXSPMj4gOAD&amp;bvm=bv.75097201,d.ZWU&amp;psig=AFQjCNFHh6PVGVMw9FpYdb1EU3kSgE-W1g&amp;ust=1410794783361394" TargetMode="External"/><Relationship Id="rId13" Type="http://schemas.openxmlformats.org/officeDocument/2006/relationships/hyperlink" Target="https://www.google.nl/maps/uv?hl=nl&amp;pb=!1s0x47c4236ad68af9db:0x2613d2fde42eff82!2m5!2m2!1i80!2i80!3m1!2i100!3m1!7e1!4shttps://plus.google.com/101961513284971063329/photos?hl%3Dnl%26socfid%3Dweb:lu:kp:placepageimage%26socpid%3D1!5sforever+direct+-+Google+zoeken&amp;sa=X&amp;ei=CR_uVLTQO4vWaprRgvgG&amp;ved=0CIIBEKIqMAo" TargetMode="External"/><Relationship Id="rId18" Type="http://schemas.openxmlformats.org/officeDocument/2006/relationships/image" Target="../media/image20.png"/><Relationship Id="rId26" Type="http://schemas.openxmlformats.org/officeDocument/2006/relationships/hyperlink" Target="http://www.google.nl/url?sa=i&amp;rct=j&amp;q=&amp;esrc=s&amp;frm=1&amp;source=images&amp;cd=&amp;cad=rja&amp;uact=8&amp;ved=0CAcQjRw&amp;url=http://www.moerdijk.nl/web/Contact/Logo-gemeente-Moerdijk.html&amp;ei=6uUbVZ_lGZXsaL-VgdAM&amp;bvm=bv.89744112,d.ZWU&amp;psig=AFQjCNEWsaPE5ubONkqkQNrA5H_wb1MToQ&amp;ust=1427978095211054" TargetMode="External"/><Relationship Id="rId3" Type="http://schemas.openxmlformats.org/officeDocument/2006/relationships/image" Target="../media/image7.png"/><Relationship Id="rId21" Type="http://schemas.openxmlformats.org/officeDocument/2006/relationships/image" Target="../media/image23.png"/><Relationship Id="rId7" Type="http://schemas.openxmlformats.org/officeDocument/2006/relationships/image" Target="../media/image11.png"/><Relationship Id="rId12" Type="http://schemas.openxmlformats.org/officeDocument/2006/relationships/image" Target="../media/image15.png"/><Relationship Id="rId17" Type="http://schemas.openxmlformats.org/officeDocument/2006/relationships/image" Target="../media/image19.png"/><Relationship Id="rId25" Type="http://schemas.openxmlformats.org/officeDocument/2006/relationships/image" Target="../media/image25.jpeg"/><Relationship Id="rId2" Type="http://schemas.openxmlformats.org/officeDocument/2006/relationships/notesSlide" Target="../notesSlides/notesSlide9.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4.png"/><Relationship Id="rId24" Type="http://schemas.openxmlformats.org/officeDocument/2006/relationships/hyperlink" Target="http://www.omgevingsalert.nl/category/oa-msg/apps/page/2/" TargetMode="External"/><Relationship Id="rId5" Type="http://schemas.openxmlformats.org/officeDocument/2006/relationships/image" Target="../media/image9.png"/><Relationship Id="rId15" Type="http://schemas.openxmlformats.org/officeDocument/2006/relationships/image" Target="../media/image17.png"/><Relationship Id="rId23" Type="http://schemas.openxmlformats.org/officeDocument/2006/relationships/image" Target="../media/image24.jpeg"/><Relationship Id="rId28" Type="http://schemas.openxmlformats.org/officeDocument/2006/relationships/image" Target="../media/image27.png"/><Relationship Id="rId10" Type="http://schemas.openxmlformats.org/officeDocument/2006/relationships/image" Target="../media/image13.png"/><Relationship Id="rId19"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image" Target="../media/image16.jpeg"/><Relationship Id="rId22" Type="http://schemas.openxmlformats.org/officeDocument/2006/relationships/hyperlink" Target="http://www.google.nl/url?sa=i&amp;rct=j&amp;q=&amp;esrc=s&amp;frm=1&amp;source=images&amp;cd=&amp;cad=rja&amp;uact=8&amp;ved=0CAQQjRw&amp;url=http://www.express.be/sectors/nl/energy/indaver-neemt-nederlandse-delta-milieu-over/129827.htm&amp;ei=VOUbVa3SC4f1OKyUgPgB&amp;bvm=bv.89744112,d.ZWU&amp;psig=AFQjCNHTvknZIeUhXLq51a36zrLM8Z8xAg&amp;ust=1427977940219423" TargetMode="External"/><Relationship Id="rId27"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uact=8&amp;ved=0CAcQjRw&amp;url=http://www.haarlemmermeer.nl/InforMeer_online/Eerder_in_het_nieuws/Nieuwsberichten/Nieuwsberichten_2014/Nieuwsberichten_derde_kwartaal/Bedrijfsbezoek_laat_kansen_Participatiewet_zien&amp;ei=Yg_uVOLKKc3KaN2ugYgI&amp;bvm=bv.86956481,d.d2s&amp;psig=AFQjCNFgnwiBJbwg3TWVNVJRQBKPfRE_4Q&amp;ust=142497357513223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1268761"/>
            <a:ext cx="7772400" cy="1296144"/>
          </a:xfrm>
        </p:spPr>
        <p:txBody>
          <a:bodyPr>
            <a:normAutofit/>
          </a:bodyPr>
          <a:lstStyle/>
          <a:p>
            <a:r>
              <a:rPr lang="en-US" sz="3600" dirty="0" err="1" smtClean="0"/>
              <a:t>Presentatie</a:t>
            </a:r>
            <a:r>
              <a:rPr lang="en-US" sz="3600" dirty="0" smtClean="0"/>
              <a:t> </a:t>
            </a:r>
            <a:r>
              <a:rPr lang="en-US" sz="3600" dirty="0" err="1" smtClean="0"/>
              <a:t>Participatiewet</a:t>
            </a:r>
            <a:endParaRPr lang="nl-NL" sz="3600" dirty="0"/>
          </a:p>
        </p:txBody>
      </p:sp>
      <p:sp>
        <p:nvSpPr>
          <p:cNvPr id="3" name="Ondertitel 2"/>
          <p:cNvSpPr>
            <a:spLocks noGrp="1"/>
          </p:cNvSpPr>
          <p:nvPr>
            <p:ph type="subTitle" idx="1"/>
          </p:nvPr>
        </p:nvSpPr>
        <p:spPr>
          <a:xfrm>
            <a:off x="1475656" y="3253658"/>
            <a:ext cx="6400800" cy="2551606"/>
          </a:xfrm>
        </p:spPr>
        <p:txBody>
          <a:bodyPr/>
          <a:lstStyle/>
          <a:p>
            <a:endParaRPr lang="en-US" dirty="0" smtClean="0">
              <a:solidFill>
                <a:schemeClr val="tx1"/>
              </a:solidFill>
            </a:endParaRPr>
          </a:p>
          <a:p>
            <a:r>
              <a:rPr lang="en-US" dirty="0" smtClean="0">
                <a:solidFill>
                  <a:schemeClr val="tx1"/>
                </a:solidFill>
              </a:rPr>
              <a:t>Adrienne Ogier</a:t>
            </a:r>
          </a:p>
          <a:p>
            <a:r>
              <a:rPr lang="en-US" dirty="0" smtClean="0">
                <a:solidFill>
                  <a:schemeClr val="tx1"/>
                </a:solidFill>
              </a:rPr>
              <a:t>2015</a:t>
            </a:r>
          </a:p>
          <a:p>
            <a:endParaRPr lang="en-US" dirty="0">
              <a:solidFill>
                <a:schemeClr val="tx1"/>
              </a:solidFill>
            </a:endParaRPr>
          </a:p>
          <a:p>
            <a:endParaRPr lang="en-US" dirty="0" smtClean="0">
              <a:solidFill>
                <a:schemeClr val="tx1"/>
              </a:solidFill>
            </a:endParaRPr>
          </a:p>
          <a:p>
            <a:endParaRPr lang="nl-NL" b="1" dirty="0"/>
          </a:p>
        </p:txBody>
      </p:sp>
      <p:pic>
        <p:nvPicPr>
          <p:cNvPr id="1026" name="Picture 2" descr="C:\Users\617901\AppData\Local\Microsoft\Windows\Temporary Internet Files\Content.Outlook\O21KBR1G\Werkgeversservicepunt West-Braba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9179" y="2678350"/>
            <a:ext cx="5031747" cy="828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988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2. </a:t>
            </a:r>
            <a:r>
              <a:rPr lang="en-US" dirty="0" err="1" smtClean="0"/>
              <a:t>Participatiewet</a:t>
            </a:r>
            <a:endParaRPr lang="nl-NL" dirty="0"/>
          </a:p>
        </p:txBody>
      </p:sp>
      <p:sp>
        <p:nvSpPr>
          <p:cNvPr id="3" name="Tijdelijke aanduiding voor inhoud 2"/>
          <p:cNvSpPr>
            <a:spLocks noGrp="1"/>
          </p:cNvSpPr>
          <p:nvPr>
            <p:ph idx="1"/>
          </p:nvPr>
        </p:nvSpPr>
        <p:spPr/>
        <p:txBody>
          <a:bodyPr>
            <a:normAutofit/>
          </a:bodyPr>
          <a:lstStyle/>
          <a:p>
            <a:r>
              <a:rPr lang="en-US" dirty="0" err="1" smtClean="0"/>
              <a:t>Doel</a:t>
            </a:r>
            <a:r>
              <a:rPr lang="en-US" dirty="0" smtClean="0"/>
              <a:t>;</a:t>
            </a:r>
          </a:p>
          <a:p>
            <a:endParaRPr lang="en-US" dirty="0" smtClean="0"/>
          </a:p>
          <a:p>
            <a:endParaRPr lang="en-US" sz="2800" dirty="0" smtClean="0"/>
          </a:p>
          <a:p>
            <a:pPr marL="0" indent="0">
              <a:buNone/>
            </a:pPr>
            <a:endParaRPr lang="nl-N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276872"/>
            <a:ext cx="5900737"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8610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3</a:t>
            </a:r>
            <a:r>
              <a:rPr lang="en-US" dirty="0" smtClean="0"/>
              <a:t>. </a:t>
            </a:r>
            <a:r>
              <a:rPr lang="en-US" dirty="0" err="1" smtClean="0"/>
              <a:t>Sociaal</a:t>
            </a:r>
            <a:r>
              <a:rPr lang="en-US" dirty="0" smtClean="0"/>
              <a:t> </a:t>
            </a:r>
            <a:r>
              <a:rPr lang="en-US" dirty="0" err="1" smtClean="0"/>
              <a:t>akkoord</a:t>
            </a:r>
            <a:r>
              <a:rPr lang="en-US" dirty="0" smtClean="0"/>
              <a:t> </a:t>
            </a:r>
            <a:r>
              <a:rPr lang="en-US" dirty="0" err="1" smtClean="0"/>
              <a:t>en</a:t>
            </a:r>
            <a:r>
              <a:rPr lang="en-US" dirty="0" smtClean="0"/>
              <a:t> </a:t>
            </a:r>
            <a:r>
              <a:rPr lang="en-US" dirty="0" err="1" smtClean="0"/>
              <a:t>baanafspraken</a:t>
            </a:r>
            <a:endParaRPr lang="nl-NL" dirty="0"/>
          </a:p>
        </p:txBody>
      </p:sp>
      <p:sp>
        <p:nvSpPr>
          <p:cNvPr id="3" name="Tijdelijke aanduiding voor inhoud 2"/>
          <p:cNvSpPr>
            <a:spLocks noGrp="1"/>
          </p:cNvSpPr>
          <p:nvPr>
            <p:ph idx="1"/>
          </p:nvPr>
        </p:nvSpPr>
        <p:spPr>
          <a:xfrm>
            <a:off x="457200" y="1340768"/>
            <a:ext cx="8229600" cy="5040560"/>
          </a:xfrm>
        </p:spPr>
        <p:txBody>
          <a:bodyPr>
            <a:normAutofit/>
          </a:bodyPr>
          <a:lstStyle/>
          <a:p>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786530"/>
            <a:ext cx="6480720" cy="4204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1359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3. </a:t>
            </a:r>
            <a:r>
              <a:rPr lang="en-US" dirty="0" err="1" smtClean="0"/>
              <a:t>Sociaal</a:t>
            </a:r>
            <a:r>
              <a:rPr lang="en-US" dirty="0" smtClean="0"/>
              <a:t> </a:t>
            </a:r>
            <a:r>
              <a:rPr lang="en-US" dirty="0" err="1" smtClean="0"/>
              <a:t>akkoord</a:t>
            </a:r>
            <a:r>
              <a:rPr lang="en-US" dirty="0" smtClean="0"/>
              <a:t> </a:t>
            </a:r>
            <a:r>
              <a:rPr lang="en-US" dirty="0" err="1" smtClean="0"/>
              <a:t>en</a:t>
            </a:r>
            <a:r>
              <a:rPr lang="en-US" dirty="0" smtClean="0"/>
              <a:t> </a:t>
            </a:r>
            <a:r>
              <a:rPr lang="en-US" dirty="0" err="1" smtClean="0"/>
              <a:t>baanafspraken</a:t>
            </a:r>
            <a:endParaRPr lang="nl-NL" dirty="0"/>
          </a:p>
        </p:txBody>
      </p:sp>
      <p:sp>
        <p:nvSpPr>
          <p:cNvPr id="3" name="Tijdelijke aanduiding voor inhoud 2"/>
          <p:cNvSpPr>
            <a:spLocks noGrp="1"/>
          </p:cNvSpPr>
          <p:nvPr>
            <p:ph idx="1"/>
          </p:nvPr>
        </p:nvSpPr>
        <p:spPr>
          <a:xfrm>
            <a:off x="457200" y="1340768"/>
            <a:ext cx="8229600" cy="5040560"/>
          </a:xfrm>
        </p:spPr>
        <p:txBody>
          <a:bodyPr>
            <a:normAutofit/>
          </a:bodyPr>
          <a:lstStyle/>
          <a:p>
            <a:pPr>
              <a:buFont typeface="Wingdings" panose="05000000000000000000" pitchFamily="2" charset="2"/>
              <a:buChar char="Ø"/>
            </a:pPr>
            <a:r>
              <a:rPr lang="en-US" sz="2400" dirty="0" smtClean="0"/>
              <a:t>125.000 extra </a:t>
            </a:r>
            <a:r>
              <a:rPr lang="en-US" sz="2400" dirty="0" err="1" smtClean="0"/>
              <a:t>banen</a:t>
            </a:r>
            <a:r>
              <a:rPr lang="en-US" sz="2400" dirty="0" smtClean="0"/>
              <a:t> t/m 2025; 100.000 </a:t>
            </a:r>
            <a:r>
              <a:rPr lang="en-US" sz="2400" dirty="0" err="1" smtClean="0"/>
              <a:t>bij</a:t>
            </a:r>
            <a:r>
              <a:rPr lang="en-US" sz="2400" dirty="0" smtClean="0"/>
              <a:t> </a:t>
            </a:r>
            <a:r>
              <a:rPr lang="en-US" sz="2400" dirty="0" err="1" smtClean="0"/>
              <a:t>werkgevers</a:t>
            </a:r>
            <a:r>
              <a:rPr lang="en-US" sz="2400" dirty="0" smtClean="0"/>
              <a:t> </a:t>
            </a:r>
            <a:r>
              <a:rPr lang="en-US" sz="2400" dirty="0" err="1" smtClean="0"/>
              <a:t>en</a:t>
            </a:r>
            <a:r>
              <a:rPr lang="en-US" sz="2400" dirty="0" smtClean="0"/>
              <a:t> 25.000 </a:t>
            </a:r>
            <a:r>
              <a:rPr lang="en-US" sz="2400" dirty="0" err="1" smtClean="0"/>
              <a:t>bij</a:t>
            </a:r>
            <a:r>
              <a:rPr lang="en-US" sz="2400" dirty="0" smtClean="0"/>
              <a:t> </a:t>
            </a:r>
            <a:r>
              <a:rPr lang="en-US" sz="2400" dirty="0" err="1" smtClean="0"/>
              <a:t>overheid</a:t>
            </a:r>
            <a:endParaRPr lang="en-US" sz="2400" dirty="0" smtClean="0"/>
          </a:p>
          <a:p>
            <a:pPr>
              <a:buFont typeface="Wingdings" panose="05000000000000000000" pitchFamily="2" charset="2"/>
              <a:buChar char="Ø"/>
            </a:pPr>
            <a:endParaRPr lang="en-US" sz="2400" dirty="0" smtClean="0"/>
          </a:p>
          <a:p>
            <a:pPr>
              <a:buFont typeface="Wingdings" panose="05000000000000000000" pitchFamily="2" charset="2"/>
              <a:buChar char="Ø"/>
            </a:pPr>
            <a:r>
              <a:rPr lang="en-US" sz="2400" dirty="0" err="1" smtClean="0"/>
              <a:t>Voor</a:t>
            </a:r>
            <a:r>
              <a:rPr lang="en-US" sz="2400" dirty="0" smtClean="0"/>
              <a:t> </a:t>
            </a:r>
            <a:r>
              <a:rPr lang="en-US" sz="2400" dirty="0" err="1" smtClean="0"/>
              <a:t>regio</a:t>
            </a:r>
            <a:r>
              <a:rPr lang="en-US" sz="2400" dirty="0" smtClean="0"/>
              <a:t> West-Brabant 715 extra </a:t>
            </a:r>
            <a:r>
              <a:rPr lang="en-US" sz="2400" dirty="0" err="1" smtClean="0"/>
              <a:t>banen</a:t>
            </a:r>
            <a:r>
              <a:rPr lang="en-US" sz="2400" dirty="0" smtClean="0"/>
              <a:t>; 570 in </a:t>
            </a:r>
            <a:r>
              <a:rPr lang="en-US" sz="2400" dirty="0" err="1" smtClean="0"/>
              <a:t>marktsector</a:t>
            </a:r>
            <a:r>
              <a:rPr lang="en-US" sz="2400" dirty="0" smtClean="0"/>
              <a:t> </a:t>
            </a:r>
            <a:r>
              <a:rPr lang="en-US" sz="2400" dirty="0" err="1" smtClean="0"/>
              <a:t>en</a:t>
            </a:r>
            <a:r>
              <a:rPr lang="en-US" sz="2400" dirty="0" smtClean="0"/>
              <a:t> 145 </a:t>
            </a:r>
            <a:r>
              <a:rPr lang="en-US" sz="2400" dirty="0" err="1" smtClean="0"/>
              <a:t>bij</a:t>
            </a:r>
            <a:r>
              <a:rPr lang="en-US" sz="2400" dirty="0" smtClean="0"/>
              <a:t> </a:t>
            </a:r>
            <a:r>
              <a:rPr lang="en-US" sz="2400" dirty="0" err="1" smtClean="0"/>
              <a:t>overheid</a:t>
            </a:r>
            <a:r>
              <a:rPr lang="en-US" sz="2400" dirty="0" smtClean="0"/>
              <a:t> tot </a:t>
            </a:r>
            <a:r>
              <a:rPr lang="en-US" sz="2400" dirty="0" err="1" smtClean="0"/>
              <a:t>eind</a:t>
            </a:r>
            <a:r>
              <a:rPr lang="en-US" sz="2400" dirty="0" smtClean="0"/>
              <a:t> 2016</a:t>
            </a:r>
          </a:p>
          <a:p>
            <a:pPr>
              <a:buFont typeface="Wingdings" panose="05000000000000000000" pitchFamily="2" charset="2"/>
              <a:buChar char="Ø"/>
            </a:pPr>
            <a:endParaRPr lang="en-US" sz="2400" dirty="0" smtClean="0"/>
          </a:p>
          <a:p>
            <a:pPr>
              <a:buFont typeface="Wingdings" panose="05000000000000000000" pitchFamily="2" charset="2"/>
              <a:buChar char="Ø"/>
            </a:pPr>
            <a:r>
              <a:rPr lang="en-US" sz="2400" dirty="0" smtClean="0"/>
              <a:t>Meting per </a:t>
            </a:r>
            <a:r>
              <a:rPr lang="en-US" sz="2400" dirty="0" err="1" smtClean="0"/>
              <a:t>regio</a:t>
            </a:r>
            <a:r>
              <a:rPr lang="en-US" sz="2400" dirty="0" smtClean="0"/>
              <a:t> in 2016. </a:t>
            </a:r>
            <a:r>
              <a:rPr lang="en-US" sz="2400" dirty="0" err="1" smtClean="0"/>
              <a:t>Uitgangspunt</a:t>
            </a:r>
            <a:r>
              <a:rPr lang="en-US" sz="2400" dirty="0" smtClean="0"/>
              <a:t> is </a:t>
            </a:r>
            <a:r>
              <a:rPr lang="en-US" sz="2400" dirty="0" err="1" smtClean="0"/>
              <a:t>gemiddeld</a:t>
            </a:r>
            <a:r>
              <a:rPr lang="en-US" sz="2400" dirty="0" smtClean="0"/>
              <a:t> 25,5 </a:t>
            </a:r>
            <a:r>
              <a:rPr lang="en-US" sz="2400" dirty="0" err="1" smtClean="0"/>
              <a:t>uur</a:t>
            </a:r>
            <a:r>
              <a:rPr lang="en-US" sz="2400" dirty="0" smtClean="0"/>
              <a:t> per week</a:t>
            </a:r>
          </a:p>
          <a:p>
            <a:pPr>
              <a:buFont typeface="Wingdings" panose="05000000000000000000" pitchFamily="2" charset="2"/>
              <a:buChar char="Ø"/>
            </a:pPr>
            <a:endParaRPr lang="en-US" sz="2400" dirty="0" smtClean="0"/>
          </a:p>
          <a:p>
            <a:endParaRPr lang="en-US" dirty="0" smtClean="0"/>
          </a:p>
        </p:txBody>
      </p:sp>
    </p:spTree>
    <p:extLst>
      <p:ext uri="{BB962C8B-B14F-4D97-AF65-F5344CB8AC3E}">
        <p14:creationId xmlns:p14="http://schemas.microsoft.com/office/powerpoint/2010/main" val="155357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200" dirty="0" smtClean="0"/>
              <a:t>3. </a:t>
            </a:r>
            <a:r>
              <a:rPr lang="en-US" sz="3200" dirty="0" err="1" smtClean="0"/>
              <a:t>Sociaal</a:t>
            </a:r>
            <a:r>
              <a:rPr lang="en-US" sz="3200" dirty="0" smtClean="0"/>
              <a:t> </a:t>
            </a:r>
            <a:r>
              <a:rPr lang="en-US" sz="3200" dirty="0" err="1" smtClean="0"/>
              <a:t>akkoord</a:t>
            </a:r>
            <a:r>
              <a:rPr lang="en-US" sz="3200" dirty="0" smtClean="0"/>
              <a:t> </a:t>
            </a:r>
            <a:r>
              <a:rPr lang="en-US" sz="3200" dirty="0" err="1" smtClean="0"/>
              <a:t>en</a:t>
            </a:r>
            <a:r>
              <a:rPr lang="en-US" sz="3200" dirty="0" smtClean="0"/>
              <a:t> </a:t>
            </a:r>
            <a:r>
              <a:rPr lang="en-US" sz="3200" dirty="0" err="1" smtClean="0"/>
              <a:t>baanafspraken</a:t>
            </a:r>
            <a:r>
              <a:rPr lang="en-US" sz="3200" dirty="0" smtClean="0"/>
              <a:t> </a:t>
            </a:r>
            <a:endParaRPr lang="nl-NL" sz="3200" dirty="0"/>
          </a:p>
        </p:txBody>
      </p:sp>
      <p:sp>
        <p:nvSpPr>
          <p:cNvPr id="3" name="Tijdelijke aanduiding voor inhoud 2"/>
          <p:cNvSpPr>
            <a:spLocks noGrp="1"/>
          </p:cNvSpPr>
          <p:nvPr>
            <p:ph idx="1"/>
          </p:nvPr>
        </p:nvSpPr>
        <p:spPr>
          <a:xfrm>
            <a:off x="179512" y="1600200"/>
            <a:ext cx="8712968" cy="4525963"/>
          </a:xfrm>
        </p:spPr>
        <p:txBody>
          <a:bodyPr>
            <a:normAutofit/>
          </a:bodyPr>
          <a:lstStyle/>
          <a:p>
            <a:pPr>
              <a:buFont typeface="Wingdings" panose="05000000000000000000" pitchFamily="2" charset="2"/>
              <a:buChar char="Ø"/>
            </a:pPr>
            <a:r>
              <a:rPr lang="en-US" sz="2800" dirty="0" err="1"/>
              <a:t>D</a:t>
            </a:r>
            <a:r>
              <a:rPr lang="en-US" sz="2800" dirty="0" err="1" smtClean="0"/>
              <a:t>oelgroep</a:t>
            </a:r>
            <a:r>
              <a:rPr lang="en-US" sz="2800" dirty="0" smtClean="0"/>
              <a:t> </a:t>
            </a:r>
            <a:r>
              <a:rPr lang="en-US" sz="2800" dirty="0" err="1" smtClean="0"/>
              <a:t>voor</a:t>
            </a:r>
            <a:r>
              <a:rPr lang="en-US" sz="2800" dirty="0" smtClean="0"/>
              <a:t> de </a:t>
            </a:r>
            <a:r>
              <a:rPr lang="en-US" sz="2800" dirty="0" err="1" smtClean="0"/>
              <a:t>baanafspraken</a:t>
            </a:r>
            <a:r>
              <a:rPr lang="en-US" sz="2800" dirty="0" smtClean="0"/>
              <a:t>;  </a:t>
            </a:r>
            <a:r>
              <a:rPr lang="en-US" sz="2800" dirty="0" err="1" smtClean="0"/>
              <a:t>mensen</a:t>
            </a:r>
            <a:r>
              <a:rPr lang="en-US" sz="2800" dirty="0" smtClean="0"/>
              <a:t> die </a:t>
            </a:r>
            <a:r>
              <a:rPr lang="en-US" sz="2800" dirty="0" err="1" smtClean="0"/>
              <a:t>niet</a:t>
            </a:r>
            <a:r>
              <a:rPr lang="en-US" sz="2800" dirty="0" smtClean="0"/>
              <a:t> in </a:t>
            </a:r>
            <a:r>
              <a:rPr lang="en-US" sz="2800" dirty="0" err="1" smtClean="0"/>
              <a:t>staat</a:t>
            </a:r>
            <a:r>
              <a:rPr lang="en-US" sz="2800" dirty="0" smtClean="0"/>
              <a:t> </a:t>
            </a:r>
            <a:r>
              <a:rPr lang="en-US" sz="2800" dirty="0" err="1" smtClean="0"/>
              <a:t>zijn</a:t>
            </a:r>
            <a:r>
              <a:rPr lang="en-US" sz="2800" dirty="0" smtClean="0"/>
              <a:t> om </a:t>
            </a:r>
            <a:r>
              <a:rPr lang="en-US" sz="2800" dirty="0" err="1" smtClean="0"/>
              <a:t>zelfstandig</a:t>
            </a:r>
            <a:r>
              <a:rPr lang="en-US" sz="2800" dirty="0" smtClean="0"/>
              <a:t> het </a:t>
            </a:r>
            <a:r>
              <a:rPr lang="en-US" sz="2800" dirty="0" err="1" smtClean="0"/>
              <a:t>minimumloon</a:t>
            </a:r>
            <a:r>
              <a:rPr lang="en-US" sz="2800" dirty="0" smtClean="0"/>
              <a:t> </a:t>
            </a:r>
            <a:r>
              <a:rPr lang="en-US" sz="2800" dirty="0" err="1" smtClean="0"/>
              <a:t>te</a:t>
            </a:r>
            <a:r>
              <a:rPr lang="en-US" sz="2800" dirty="0" smtClean="0"/>
              <a:t> </a:t>
            </a:r>
            <a:r>
              <a:rPr lang="en-US" sz="2800" dirty="0" err="1" smtClean="0"/>
              <a:t>verdienen</a:t>
            </a:r>
            <a:endParaRPr lang="en-US" sz="2800" dirty="0" smtClean="0"/>
          </a:p>
          <a:p>
            <a:pPr>
              <a:buFont typeface="Wingdings" panose="05000000000000000000" pitchFamily="2" charset="2"/>
              <a:buChar char="Ø"/>
            </a:pPr>
            <a:endParaRPr lang="en-US" sz="2800" dirty="0" smtClean="0"/>
          </a:p>
          <a:p>
            <a:pPr>
              <a:buFont typeface="Wingdings" panose="05000000000000000000" pitchFamily="2" charset="2"/>
              <a:buChar char="Ø"/>
            </a:pPr>
            <a:r>
              <a:rPr lang="en-US" sz="2800" dirty="0" err="1" smtClean="0"/>
              <a:t>Regie</a:t>
            </a:r>
            <a:r>
              <a:rPr lang="en-US" sz="2800" dirty="0" smtClean="0"/>
              <a:t> </a:t>
            </a:r>
            <a:r>
              <a:rPr lang="en-US" sz="2800" dirty="0" err="1" smtClean="0"/>
              <a:t>bij</a:t>
            </a:r>
            <a:r>
              <a:rPr lang="en-US" sz="2800" dirty="0" smtClean="0"/>
              <a:t> </a:t>
            </a:r>
            <a:r>
              <a:rPr lang="en-US" sz="2800" dirty="0" err="1" smtClean="0"/>
              <a:t>Gemeenten</a:t>
            </a:r>
            <a:r>
              <a:rPr lang="en-US" sz="2800" dirty="0" smtClean="0"/>
              <a:t> </a:t>
            </a:r>
            <a:r>
              <a:rPr lang="en-US" sz="2800" dirty="0" err="1" smtClean="0"/>
              <a:t>en</a:t>
            </a:r>
            <a:r>
              <a:rPr lang="en-US" sz="2800" dirty="0" smtClean="0"/>
              <a:t> UWV </a:t>
            </a:r>
            <a:r>
              <a:rPr lang="en-US" sz="2800" dirty="0" err="1" smtClean="0"/>
              <a:t>verricht</a:t>
            </a:r>
            <a:r>
              <a:rPr lang="en-US" sz="2800" dirty="0" smtClean="0"/>
              <a:t> in </a:t>
            </a:r>
            <a:r>
              <a:rPr lang="en-US" sz="2800" dirty="0" err="1" smtClean="0"/>
              <a:t>opdracht</a:t>
            </a:r>
            <a:r>
              <a:rPr lang="en-US" sz="2800" dirty="0" smtClean="0"/>
              <a:t> </a:t>
            </a:r>
            <a:r>
              <a:rPr lang="en-US" sz="2800" dirty="0" err="1" smtClean="0"/>
              <a:t>onderzoek</a:t>
            </a:r>
            <a:r>
              <a:rPr lang="en-US" sz="2800" dirty="0" smtClean="0"/>
              <a:t> </a:t>
            </a:r>
            <a:r>
              <a:rPr lang="en-US" sz="2800" dirty="0" err="1" smtClean="0"/>
              <a:t>ivm</a:t>
            </a:r>
            <a:r>
              <a:rPr lang="en-US" sz="2800" dirty="0" smtClean="0"/>
              <a:t> </a:t>
            </a:r>
            <a:r>
              <a:rPr lang="en-US" sz="2800" dirty="0" err="1" smtClean="0"/>
              <a:t>indicatie</a:t>
            </a:r>
            <a:r>
              <a:rPr lang="en-US" sz="2800" dirty="0" smtClean="0"/>
              <a:t> ‘</a:t>
            </a:r>
            <a:r>
              <a:rPr lang="en-US" sz="2800" dirty="0" err="1" smtClean="0"/>
              <a:t>doelgroepenregister</a:t>
            </a:r>
            <a:r>
              <a:rPr lang="en-US" sz="2800" dirty="0" smtClean="0"/>
              <a:t>’ </a:t>
            </a:r>
          </a:p>
          <a:p>
            <a:endParaRPr lang="nl-NL" sz="2800" dirty="0"/>
          </a:p>
        </p:txBody>
      </p:sp>
    </p:spTree>
    <p:extLst>
      <p:ext uri="{BB962C8B-B14F-4D97-AF65-F5344CB8AC3E}">
        <p14:creationId xmlns:p14="http://schemas.microsoft.com/office/powerpoint/2010/main" val="3562057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3. </a:t>
            </a:r>
            <a:r>
              <a:rPr lang="en-US" dirty="0" err="1" smtClean="0"/>
              <a:t>Sociaal</a:t>
            </a:r>
            <a:r>
              <a:rPr lang="en-US" dirty="0" smtClean="0"/>
              <a:t> </a:t>
            </a:r>
            <a:r>
              <a:rPr lang="en-US" dirty="0" err="1" smtClean="0"/>
              <a:t>akkoord</a:t>
            </a:r>
            <a:r>
              <a:rPr lang="en-US" dirty="0" smtClean="0"/>
              <a:t> </a:t>
            </a:r>
            <a:r>
              <a:rPr lang="en-US" dirty="0" err="1" smtClean="0"/>
              <a:t>en</a:t>
            </a:r>
            <a:r>
              <a:rPr lang="en-US" dirty="0" smtClean="0"/>
              <a:t> </a:t>
            </a:r>
            <a:r>
              <a:rPr lang="en-US" dirty="0" err="1" smtClean="0"/>
              <a:t>baanafspraken</a:t>
            </a:r>
            <a:endParaRPr lang="nl-NL" dirty="0"/>
          </a:p>
        </p:txBody>
      </p:sp>
      <p:sp>
        <p:nvSpPr>
          <p:cNvPr id="3" name="Tijdelijke aanduiding voor inhoud 2"/>
          <p:cNvSpPr>
            <a:spLocks noGrp="1"/>
          </p:cNvSpPr>
          <p:nvPr>
            <p:ph idx="1"/>
          </p:nvPr>
        </p:nvSpPr>
        <p:spPr>
          <a:xfrm>
            <a:off x="457200" y="1412776"/>
            <a:ext cx="8229600" cy="4713387"/>
          </a:xfrm>
        </p:spPr>
        <p:txBody>
          <a:bodyPr>
            <a:normAutofit/>
          </a:bodyPr>
          <a:lstStyle/>
          <a:p>
            <a:pPr marL="0" indent="0">
              <a:buNone/>
            </a:pPr>
            <a:r>
              <a:rPr lang="en-US" sz="2400" dirty="0" err="1" smtClean="0"/>
              <a:t>Diensverlening</a:t>
            </a:r>
            <a:r>
              <a:rPr lang="en-US" sz="2400" dirty="0" smtClean="0"/>
              <a:t> </a:t>
            </a:r>
            <a:r>
              <a:rPr lang="en-US" sz="2400" dirty="0" err="1" smtClean="0"/>
              <a:t>vanuit</a:t>
            </a:r>
            <a:r>
              <a:rPr lang="en-US" sz="2400" dirty="0" smtClean="0"/>
              <a:t> het </a:t>
            </a:r>
            <a:r>
              <a:rPr lang="en-US" sz="2400" dirty="0" err="1" smtClean="0"/>
              <a:t>WerkgeversServicepunt</a:t>
            </a:r>
            <a:r>
              <a:rPr lang="en-US" sz="2400" dirty="0" smtClean="0"/>
              <a:t>:</a:t>
            </a:r>
          </a:p>
          <a:p>
            <a:pPr>
              <a:buFont typeface="Wingdings" panose="05000000000000000000" pitchFamily="2" charset="2"/>
              <a:buChar char="Ø"/>
            </a:pPr>
            <a:r>
              <a:rPr lang="en-US" sz="2400" dirty="0" err="1" smtClean="0"/>
              <a:t>Bedrijfsanalyse</a:t>
            </a:r>
            <a:r>
              <a:rPr lang="en-US" sz="2400" dirty="0" smtClean="0"/>
              <a:t> (</a:t>
            </a:r>
            <a:r>
              <a:rPr lang="en-US" sz="2400" dirty="0" err="1" smtClean="0"/>
              <a:t>bijvoorbeeld</a:t>
            </a:r>
            <a:r>
              <a:rPr lang="en-US" sz="2400" dirty="0" smtClean="0"/>
              <a:t> door UWV of SW-</a:t>
            </a:r>
            <a:r>
              <a:rPr lang="en-US" sz="2400" dirty="0" err="1" smtClean="0"/>
              <a:t>bedrijf</a:t>
            </a:r>
            <a:r>
              <a:rPr lang="en-US" sz="2400" dirty="0" smtClean="0"/>
              <a:t>) met </a:t>
            </a:r>
            <a:r>
              <a:rPr lang="en-US" sz="2400" dirty="0" err="1" smtClean="0"/>
              <a:t>als</a:t>
            </a:r>
            <a:r>
              <a:rPr lang="en-US" sz="2400" dirty="0" smtClean="0"/>
              <a:t> </a:t>
            </a:r>
            <a:r>
              <a:rPr lang="en-US" sz="2400" dirty="0" err="1" smtClean="0"/>
              <a:t>doel</a:t>
            </a:r>
            <a:r>
              <a:rPr lang="en-US" sz="2400" dirty="0" smtClean="0"/>
              <a:t>; </a:t>
            </a:r>
            <a:r>
              <a:rPr lang="en-US" sz="2400" dirty="0" err="1" smtClean="0"/>
              <a:t>jobcarving</a:t>
            </a:r>
            <a:r>
              <a:rPr lang="en-US" sz="2400" dirty="0" smtClean="0"/>
              <a:t> </a:t>
            </a:r>
            <a:r>
              <a:rPr lang="en-US" sz="2400" dirty="0" err="1" smtClean="0"/>
              <a:t>en</a:t>
            </a:r>
            <a:r>
              <a:rPr lang="en-US" sz="2400" dirty="0" smtClean="0"/>
              <a:t> </a:t>
            </a:r>
            <a:r>
              <a:rPr lang="en-US" sz="2400" dirty="0" err="1" smtClean="0"/>
              <a:t>jobcreatie</a:t>
            </a:r>
            <a:endParaRPr lang="en-US" sz="2400" dirty="0" smtClean="0"/>
          </a:p>
          <a:p>
            <a:pPr lvl="0">
              <a:buFont typeface="Wingdings" panose="05000000000000000000" pitchFamily="2" charset="2"/>
              <a:buChar char="Ø"/>
            </a:pPr>
            <a:r>
              <a:rPr lang="en-US" sz="2400" dirty="0" err="1">
                <a:solidFill>
                  <a:prstClr val="black"/>
                </a:solidFill>
              </a:rPr>
              <a:t>Professioneel</a:t>
            </a:r>
            <a:r>
              <a:rPr lang="en-US" sz="2400" dirty="0">
                <a:solidFill>
                  <a:prstClr val="black"/>
                </a:solidFill>
              </a:rPr>
              <a:t> </a:t>
            </a:r>
            <a:r>
              <a:rPr lang="en-US" sz="2400" dirty="0" err="1">
                <a:solidFill>
                  <a:prstClr val="black"/>
                </a:solidFill>
              </a:rPr>
              <a:t>loonwaarde-bepaling</a:t>
            </a:r>
            <a:r>
              <a:rPr lang="en-US" sz="2400" dirty="0">
                <a:solidFill>
                  <a:prstClr val="black"/>
                </a:solidFill>
              </a:rPr>
              <a:t> (Talent6 </a:t>
            </a:r>
            <a:r>
              <a:rPr lang="en-US" sz="2400" dirty="0" err="1">
                <a:solidFill>
                  <a:prstClr val="black"/>
                </a:solidFill>
              </a:rPr>
              <a:t>en</a:t>
            </a:r>
            <a:r>
              <a:rPr lang="en-US" sz="2400" dirty="0">
                <a:solidFill>
                  <a:prstClr val="black"/>
                </a:solidFill>
              </a:rPr>
              <a:t> </a:t>
            </a:r>
            <a:r>
              <a:rPr lang="en-US" sz="2400" dirty="0" smtClean="0">
                <a:solidFill>
                  <a:prstClr val="black"/>
                </a:solidFill>
              </a:rPr>
              <a:t>UWV)</a:t>
            </a:r>
          </a:p>
          <a:p>
            <a:pPr lvl="0">
              <a:buFont typeface="Wingdings" panose="05000000000000000000" pitchFamily="2" charset="2"/>
              <a:buChar char="Ø"/>
            </a:pPr>
            <a:r>
              <a:rPr lang="en-US" sz="2400" dirty="0" err="1" smtClean="0">
                <a:solidFill>
                  <a:prstClr val="black"/>
                </a:solidFill>
              </a:rPr>
              <a:t>Inzet</a:t>
            </a:r>
            <a:r>
              <a:rPr lang="en-US" sz="2400" dirty="0" smtClean="0">
                <a:solidFill>
                  <a:prstClr val="black"/>
                </a:solidFill>
              </a:rPr>
              <a:t> </a:t>
            </a:r>
            <a:r>
              <a:rPr lang="en-US" sz="2400" dirty="0">
                <a:solidFill>
                  <a:prstClr val="black"/>
                </a:solidFill>
              </a:rPr>
              <a:t>van no-risk polis </a:t>
            </a:r>
            <a:endParaRPr lang="en-US" sz="2400" dirty="0" smtClean="0">
              <a:solidFill>
                <a:prstClr val="black"/>
              </a:solidFill>
            </a:endParaRPr>
          </a:p>
          <a:p>
            <a:pPr lvl="0">
              <a:buFont typeface="Wingdings" panose="05000000000000000000" pitchFamily="2" charset="2"/>
              <a:buChar char="Ø"/>
            </a:pPr>
            <a:r>
              <a:rPr lang="en-US" sz="2400" dirty="0" err="1" smtClean="0">
                <a:solidFill>
                  <a:prstClr val="black"/>
                </a:solidFill>
              </a:rPr>
              <a:t>Verstrekken</a:t>
            </a:r>
            <a:r>
              <a:rPr lang="en-US" sz="2400" dirty="0" smtClean="0">
                <a:solidFill>
                  <a:prstClr val="black"/>
                </a:solidFill>
              </a:rPr>
              <a:t> van </a:t>
            </a:r>
            <a:r>
              <a:rPr lang="en-US" sz="2400" dirty="0" err="1" smtClean="0">
                <a:solidFill>
                  <a:prstClr val="black"/>
                </a:solidFill>
              </a:rPr>
              <a:t>loonkostensubsidie</a:t>
            </a:r>
            <a:r>
              <a:rPr lang="en-US" sz="2400" dirty="0" smtClean="0">
                <a:solidFill>
                  <a:prstClr val="black"/>
                </a:solidFill>
              </a:rPr>
              <a:t> </a:t>
            </a:r>
            <a:r>
              <a:rPr lang="en-US" sz="2400" dirty="0" err="1" smtClean="0">
                <a:solidFill>
                  <a:prstClr val="black"/>
                </a:solidFill>
              </a:rPr>
              <a:t>gekoppeld</a:t>
            </a:r>
            <a:r>
              <a:rPr lang="en-US" sz="2400" dirty="0" smtClean="0">
                <a:solidFill>
                  <a:prstClr val="black"/>
                </a:solidFill>
              </a:rPr>
              <a:t> </a:t>
            </a:r>
            <a:r>
              <a:rPr lang="en-US" sz="2400" dirty="0" err="1" smtClean="0">
                <a:solidFill>
                  <a:prstClr val="black"/>
                </a:solidFill>
              </a:rPr>
              <a:t>aan</a:t>
            </a:r>
            <a:r>
              <a:rPr lang="en-US" sz="2400" dirty="0" smtClean="0">
                <a:solidFill>
                  <a:prstClr val="black"/>
                </a:solidFill>
              </a:rPr>
              <a:t> de </a:t>
            </a:r>
            <a:r>
              <a:rPr lang="en-US" sz="2400" dirty="0" err="1" smtClean="0">
                <a:solidFill>
                  <a:prstClr val="black"/>
                </a:solidFill>
              </a:rPr>
              <a:t>loonwaarde</a:t>
            </a:r>
            <a:endParaRPr lang="en-US" sz="2400" dirty="0">
              <a:solidFill>
                <a:prstClr val="black"/>
              </a:solidFill>
            </a:endParaRPr>
          </a:p>
          <a:p>
            <a:pPr lvl="0">
              <a:buFont typeface="Wingdings" panose="05000000000000000000" pitchFamily="2" charset="2"/>
              <a:buChar char="Ø"/>
            </a:pPr>
            <a:r>
              <a:rPr lang="en-US" sz="2400" dirty="0" err="1" smtClean="0">
                <a:solidFill>
                  <a:prstClr val="black"/>
                </a:solidFill>
              </a:rPr>
              <a:t>Werkplek</a:t>
            </a:r>
            <a:r>
              <a:rPr lang="en-US" sz="2400" dirty="0" smtClean="0">
                <a:solidFill>
                  <a:prstClr val="black"/>
                </a:solidFill>
              </a:rPr>
              <a:t> </a:t>
            </a:r>
            <a:r>
              <a:rPr lang="en-US" sz="2400" dirty="0" err="1" smtClean="0">
                <a:solidFill>
                  <a:prstClr val="black"/>
                </a:solidFill>
              </a:rPr>
              <a:t>aanpassing</a:t>
            </a:r>
            <a:endParaRPr lang="en-US" sz="2400" dirty="0">
              <a:solidFill>
                <a:prstClr val="black"/>
              </a:solidFill>
            </a:endParaRPr>
          </a:p>
          <a:p>
            <a:pPr lvl="0">
              <a:buFont typeface="Wingdings" panose="05000000000000000000" pitchFamily="2" charset="2"/>
              <a:buChar char="Ø"/>
            </a:pPr>
            <a:r>
              <a:rPr lang="en-US" sz="2400" dirty="0" err="1">
                <a:solidFill>
                  <a:prstClr val="black"/>
                </a:solidFill>
              </a:rPr>
              <a:t>Jobcoaching</a:t>
            </a:r>
            <a:r>
              <a:rPr lang="en-US" sz="2400" dirty="0">
                <a:solidFill>
                  <a:prstClr val="black"/>
                </a:solidFill>
              </a:rPr>
              <a:t> </a:t>
            </a:r>
          </a:p>
          <a:p>
            <a:pPr lvl="0">
              <a:buFont typeface="Wingdings" panose="05000000000000000000" pitchFamily="2" charset="2"/>
              <a:buChar char="Ø"/>
            </a:pPr>
            <a:r>
              <a:rPr lang="en-US" sz="2400" dirty="0" smtClean="0">
                <a:solidFill>
                  <a:prstClr val="black"/>
                </a:solidFill>
              </a:rPr>
              <a:t>Training </a:t>
            </a:r>
            <a:r>
              <a:rPr lang="en-US" sz="2400" dirty="0" err="1" smtClean="0">
                <a:solidFill>
                  <a:prstClr val="black"/>
                </a:solidFill>
              </a:rPr>
              <a:t>voor</a:t>
            </a:r>
            <a:r>
              <a:rPr lang="en-US" sz="2400" dirty="0" smtClean="0">
                <a:solidFill>
                  <a:prstClr val="black"/>
                </a:solidFill>
              </a:rPr>
              <a:t> u </a:t>
            </a:r>
            <a:r>
              <a:rPr lang="en-US" sz="2400" dirty="0" err="1" smtClean="0">
                <a:solidFill>
                  <a:prstClr val="black"/>
                </a:solidFill>
              </a:rPr>
              <a:t>als</a:t>
            </a:r>
            <a:r>
              <a:rPr lang="en-US" sz="2400" dirty="0" smtClean="0">
                <a:solidFill>
                  <a:prstClr val="black"/>
                </a:solidFill>
              </a:rPr>
              <a:t> </a:t>
            </a:r>
            <a:r>
              <a:rPr lang="en-US" sz="2400" dirty="0" err="1" smtClean="0">
                <a:solidFill>
                  <a:prstClr val="black"/>
                </a:solidFill>
              </a:rPr>
              <a:t>werkgever</a:t>
            </a:r>
            <a:r>
              <a:rPr lang="en-US" sz="2400" dirty="0" smtClean="0">
                <a:solidFill>
                  <a:prstClr val="black"/>
                </a:solidFill>
              </a:rPr>
              <a:t> (</a:t>
            </a:r>
            <a:r>
              <a:rPr lang="en-US" sz="2400" dirty="0" err="1" smtClean="0">
                <a:solidFill>
                  <a:prstClr val="black"/>
                </a:solidFill>
              </a:rPr>
              <a:t>omgaan</a:t>
            </a:r>
            <a:r>
              <a:rPr lang="en-US" sz="2400" dirty="0" smtClean="0">
                <a:solidFill>
                  <a:prstClr val="black"/>
                </a:solidFill>
              </a:rPr>
              <a:t> met </a:t>
            </a:r>
            <a:r>
              <a:rPr lang="en-US" sz="2400" dirty="0" err="1" smtClean="0">
                <a:solidFill>
                  <a:prstClr val="black"/>
                </a:solidFill>
              </a:rPr>
              <a:t>deze</a:t>
            </a:r>
            <a:r>
              <a:rPr lang="en-US" sz="2400" dirty="0" smtClean="0">
                <a:solidFill>
                  <a:prstClr val="black"/>
                </a:solidFill>
              </a:rPr>
              <a:t> </a:t>
            </a:r>
            <a:r>
              <a:rPr lang="en-US" sz="2400" dirty="0" err="1" smtClean="0">
                <a:solidFill>
                  <a:prstClr val="black"/>
                </a:solidFill>
              </a:rPr>
              <a:t>doelgroep</a:t>
            </a:r>
            <a:r>
              <a:rPr lang="en-US" sz="2400" dirty="0" smtClean="0">
                <a:solidFill>
                  <a:prstClr val="black"/>
                </a:solidFill>
              </a:rPr>
              <a:t>)</a:t>
            </a:r>
            <a:endParaRPr lang="en-US" sz="2400" dirty="0">
              <a:solidFill>
                <a:prstClr val="black"/>
              </a:solidFill>
            </a:endParaRPr>
          </a:p>
          <a:p>
            <a:pPr>
              <a:buFont typeface="Wingdings" panose="05000000000000000000" pitchFamily="2" charset="2"/>
              <a:buChar char="Ø"/>
            </a:pPr>
            <a:endParaRPr lang="en-US" sz="2400" dirty="0" smtClean="0"/>
          </a:p>
          <a:p>
            <a:pPr>
              <a:buFont typeface="Wingdings" panose="05000000000000000000" pitchFamily="2" charset="2"/>
              <a:buChar char="Ø"/>
            </a:pPr>
            <a:endParaRPr lang="nl-NL" sz="2400" dirty="0" smtClean="0"/>
          </a:p>
        </p:txBody>
      </p:sp>
    </p:spTree>
    <p:extLst>
      <p:ext uri="{BB962C8B-B14F-4D97-AF65-F5344CB8AC3E}">
        <p14:creationId xmlns:p14="http://schemas.microsoft.com/office/powerpoint/2010/main" val="1467842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200" dirty="0"/>
              <a:t>4</a:t>
            </a:r>
            <a:r>
              <a:rPr lang="en-US" sz="3200" dirty="0" smtClean="0"/>
              <a:t>. </a:t>
            </a:r>
            <a:r>
              <a:rPr lang="en-US" sz="3200" dirty="0" err="1" smtClean="0"/>
              <a:t>Praktijkvoorbeelden</a:t>
            </a:r>
            <a:endParaRPr lang="nl-NL" sz="3200" dirty="0"/>
          </a:p>
        </p:txBody>
      </p:sp>
      <p:sp>
        <p:nvSpPr>
          <p:cNvPr id="3" name="Tijdelijke aanduiding voor inhoud 2"/>
          <p:cNvSpPr>
            <a:spLocks noGrp="1"/>
          </p:cNvSpPr>
          <p:nvPr>
            <p:ph idx="1"/>
          </p:nvPr>
        </p:nvSpPr>
        <p:spPr>
          <a:xfrm>
            <a:off x="456270" y="1670074"/>
            <a:ext cx="8229600" cy="4525963"/>
          </a:xfrm>
        </p:spPr>
        <p:txBody>
          <a:bodyPr/>
          <a:lstStyle/>
          <a:p>
            <a:pPr marL="0" indent="0" algn="ctr">
              <a:buNone/>
            </a:pPr>
            <a:r>
              <a:rPr lang="en-US" dirty="0" smtClean="0"/>
              <a:t> </a:t>
            </a:r>
          </a:p>
        </p:txBody>
      </p:sp>
      <p:pic>
        <p:nvPicPr>
          <p:cNvPr id="4" name="Picture 4" descr="H:\Mijn documenten\617901 AO\617901 Adrienne Ogier\Inlenersinfo\Logo Bas Transp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285" y="1510752"/>
            <a:ext cx="9239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125496" y="1372468"/>
            <a:ext cx="1229307" cy="586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Afbeelding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78543" y="2415433"/>
            <a:ext cx="1210019" cy="1210019"/>
          </a:xfrm>
          <a:prstGeom prst="rect">
            <a:avLst/>
          </a:prstGeom>
        </p:spPr>
      </p:pic>
      <p:pic>
        <p:nvPicPr>
          <p:cNvPr id="7" name="Afbeelding 6"/>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94316" y="3441834"/>
            <a:ext cx="1188492" cy="919798"/>
          </a:xfrm>
          <a:prstGeom prst="rect">
            <a:avLst/>
          </a:prstGeom>
        </p:spPr>
      </p:pic>
      <p:pic>
        <p:nvPicPr>
          <p:cNvPr id="8" name="Afbeelding 7"/>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063096" y="5192093"/>
            <a:ext cx="1612898" cy="520333"/>
          </a:xfrm>
          <a:prstGeom prst="rect">
            <a:avLst/>
          </a:prstGeom>
        </p:spPr>
      </p:pic>
      <p:sp>
        <p:nvSpPr>
          <p:cNvPr id="9" name="AutoShape 8" descr="data:image/jpeg;base64,/9j/4AAQSkZJRgABAQAAAQABAAD/2wCEAAkGBxQTEBQUExQUFRUUFB0XFBcVFxQZHBUUFyAfGhQXFBcfISsgGR8lGx0YIjEhJSksLi4uGiAzODMsNygtLiwBCgoKDg0OGxAQGi0lHSQ0NzcsLSwxLzQtLDcsNCwsKywsLDU0NywsNCw3LzQ1LDQ3NCwrLCwsLCwsLCwsLCwsLP/AABEIAHkAvAMBIgACEQEDEQH/xAAcAAEAAgIDAQAAAAAAAAAAAAAABgcBBQMECAL/xABIEAACAQMCAwQFBwYLCQAAAAABAgMABBEFEgYHIRMiMUEUUWFxkQgyNXOBsbIjQlJydKEVJCUzNFNiksHR0hZDVFWCosPT8P/EABoBAQADAQEBAAAAAAAAAAAAAAACAwUEBgH/xAAlEQEAAQMDBAIDAQAAAAAAAAAAAQIDEQQhMQUSQVETcSRhwRT/2gAMAwEAAhEDEQA/ALwpSlApSlApSlApSuKe5RMb2Vc+G4gZ92aDlpXAt4hUsHQqPEhlwPefAeVYjvY2OFkRj6gyk/AGg7GaoO5sNLlhvBLcW9vfG/nIkk3EqomYr0HrWrylv4wSDJGCPEF1BHvGainMZA8dnCEVjc38Kk4HzEPbOfb3UPxoK+1We0uXknv9Rsbp0tmjgSNHTDk7lb2nOaha6/Kti9is0ItnYsVKHcMndjd769HcT2UYsrgiOPPYv+Yv6J9lebr+EGFwAPmnyquucS2OnaOL9murET2+/pOORHZ/wjcdnjHonXHr3rV6itTo93GbWCY7EEkSHJ2qO8oOM/8A3hXfiu0YHa6tj5xDA49+PDz+FThl3q/krmrGM+Ic9K6y6hESAJIyT4AOvX3dazLexqcM6KfUzKPvr6rdilfEcgYAggg+BByD7jX3QKUpQKUpQKUpQKUpQKUpQKrzmi9sLnTjeKrQCSXeGUsOqDblR7asOlBREs1iIruC21SOC2unZmhFkzbNwVSqtuBHRR5Vo9a1i2ttQSfTGjj7OILuWHoxIw5Knz/zq4eVu17J5gB/GLuebP6QeVtp/u4qv+a4/lJvq0/xqFc4hpdL08ai98c+vKutYvVuGmmkIkmlOWYR472ABgDw8Kvq+79/okQPzIZZ2HmNsaRof+9/hUb5FzkXF9HnoVhkA9vfVj9vd+FbWHWZ5tTe7hsJ5ooY5LRWV7dcyJKe0Zdzju9MV9p4U62cXZt9sR27bJxxR/Qbn6l/wmvOBTIx6xj41cfE3FVyLSYSabPErRsu957QAbgR/WdfcKpL0t/6pvD1r/nUa4bXQb1FFu5TVnfHETPtY9xcxPw5phlw0SXMCzAjcNkbkSgjz7oOa4H1DT4prg2GoRWkdzGiSwrZs47oYAg7hgne3lW05G6/mN7FkZXQvMpJXBjZh3Rg5JySak/BG17zVZgc7rxYs+X5GNQQPc7P8KnDzlyiaK5plS/ED2Nu1kbGRGkt1DPMISpklU5VnU+PxNazW9a9Mmea4ZZZCgUYj24C529B7/GrO50gek2/1TfirWcnbjZqrp5S2p+KMDUM5qw2408WtHTqoiJn6+49/wAWVy0GNIsun+4WpOKVmrGCUpSgUpSgUpSgUpSgUpSgV0dcu+ytZ5AcGOF3HvVSR++u9UG5p6hN2C2VtF2s1+ska98JsVAC7+HX5wHiPGg2/L6z7HS7NPMW6E+9huP31V/Nj6Sb6tP8amdprurRxog0YYRAo/jsPgowPzfUKqrjLiKW6u3cwxqwUKyxzxzBSP7a9M+PT2ew1C5GzX6Ldpt6nNXqW/5RXWzViuOk1swPvQhhipFwNxO9pZJFJp2pmTc7vttZiN0jFzg46+NVdo2vzWdzFdCDcIt25d4G5WGCM4OPI+Br09ZzB40ceDqGHuYZpRwq6rH5NVUROJ9wruSUanqdqJrG7W3hhmLC6gkRDK2wIeowTjdiqqTRLuPKCxviFYhT6NOcqCduDt8MYr09igFSmmJ5c2l1dzTVTVb5UVyx0+5TVopHtLqJOykRnlglRRuwVyxXHkfGrG5Wd7ThKcZuJ5p84xntJGYH4EV2uP8AW3tbUGFA808i28K7gmZJchSCQeo8fsqM8N32rWlnBbrpAcQxhNxvIRux4nGDjrSIwhfvVXrk3KuZaznR/Sbf6o/iqLcBXhi1ezPTDs8TZ9TqSMe3Kis8w+JJ7i5VZbaOKSJCrIlzFKRk57235h9hqNWuoTRzQyiHrDMsmNw7wU5K58sjIz7aq4qejouU3OmfFETnHqfeeXqsVmtXwxq3pdnBcBdnbRh9uc7c+WfOtpVzyxSlKBSlKBSlKBSlKBSlKBUI4qFymqWtxHay3MUNvKuImiBEspUHO9h+aoqb0xQQjVuIbyW3ljXS7xWkidFbfa9GZSAf5zyJqF8YcF3HZab6LZlmitSlwE7JSHwmAxLDcc7/AF1dRpSYystXKrdcV08w85TcGamykegS9QR1eD/XV88KLILG2WZDHIsKK6kglWUBTkjp5VtKCvkUxHC7Vay7qZibs5wqpOc6nJFlKRkgflI+uCR663HCPMoXt2Lb0Z4iyM4ZnQjCYyOnvqt+A7O1kicXMkUZEvdMjbSy4fIXqPzthrf8FwRJr8SwsjoLRgWQ5Vn2pvIPtOajEzMuq7pLNFjuju7sRP63wmnHsNw0+nvFbPcJBcNLKsZjBGEKR43MB4uT9lc/+1V1/wApvP79r/7KlWa+qmy1JarwTdHR7FUtC13HOzT4Me/a4feWct3sttPia0J4Q1L/AICb+/B/rr0USKx0qM0xLt03UL+nomi3OIlF+WdnPDpkMVxGYpI9ylCQSFDHacgkdRipUKxQVJxZzOWaVgmmaDNKUoPNfLDh+51X0jdf3MXYdn4SSNu7Tf8A2vLZ++rP4e5bS2zys2oXE3aQSRBXLEKZBgOMt4iqi5V6Xqc3pP8ABtwkG3s+23Njdnf2eO63hh/jV5cvNN1KFZhqVwk5Yr2W052gZ357q+JI+FBXXGnL64sbGW5GpXTmMA7S7gHJA8d1cfAvANxf2MdydSuo95YbQ7nG0lfHd7KsTnJ9C3X6q/iFcHI/6Et/1pPxtQam/wCVE8khYancoMKMKXA7qhSfneZGftqueWWh3OqvOpv7mLsVQ9JJGzvLD9LyxXpiqI+TT/O336kX3vQdvmNo82maIqC7mldrwN2hZgwBQjbnOcdM+NfPCvLae7soLk6ndIZow5Xc5xnyzure/KI+io/2lPwvUW4S4e4gext3tb2KOBowYkLkFU8gR2Z+80Ex4m0iSw4duIvSJJXQFhMSwfvMD45z08PGq+5O8dSQXYgupHaG6wFaRmbs5R0UgsegbO0+3bVm8xo5F4emWZt0qwIJGB+c4xuOemcmq3seCvTuGoJolzcW7TFQPGSPeS6e0+Y+0edBP+et08elFo3ZG7ZBuRip658x1qXcHuTYWpJJJt4ySepJKjJJ86ozXuNPT+HDHI38Yt5Ylkz4yJ1CSD1k4IPtHtq8eDPo60/Z4/wigo/hCeEWkyy273BMwKou8EAb8neo6ePhmt5y/Kfw7H2cTQr6PLhGLEj5vXLdeta/lrqkMCStK8ynf3AgkKMct1kC+OPUT663XCV723ESyby+63kIYxmPIwuO6fAVVHLe1Ez/AJ6oxOMRvmf144Z+UXdyRxWRjd0y8oOxmXPRPHHjVsaOc28P1SfhFVD8pX+Zsv15fuSrd0X+jQ/Up+EVawVd/KBuXj02JkdkPpKjKMyn5r9MitNw5yue5tIJzqV2pljVyoJON3l86tp8ov6Mh/al/A9Rrh3hPX5LSF4L9UiaNTGhmkG1SOgICECgkHMDSH07h5oluJZGWdT2pJD95+oyDn2VMeV8hbSLNmJYmEZJJJPU+JqNc443Th7bId0imASNknLggMcnxyc9akXKpv5GsvqR95oK8+UZeyRvZdnI6bklzsZlz1j8cHrX38ou9kiNj2cjpkTZ2My5x2WM48fOup8pU/lLH9SX70rk+Ut42Hun/wDFQZ4o5ZXFtZyXMOo3LtEnaMrM4yoHUKQ3Q++phyi4tlu9ODTkvJFK0TOcZcKFZSfbhgPsqq+L9V1hZI7HUboRxz7csFhCdmxxl2RQSo8xmrx4H4Ti0+zWBSHOS8j4xvdsZbHqwAB7AKCkuCYdc0ztvR9PZu22b+1idsdnu27cMP0z6/KrG4K4m1qa8VL2yWGAq25xFKuCB3RkuQPhVmUoIlzSsJZ9KuIoUaSRgNqqMk9R4CuHlFp8tvpMMU8bRyKz7lcYIyxI/camdMUAmqc5B8O3VpLdm5gkhDpHs3rgNtLZwftHxq46UFd88dInutOSO3ieVxcKxVBkhQrAk+zqKhmh6/xDa20VvFpwKRIEUvDKWIH6RDgfuq98UoKsvJ9SvtCvVu7UpcltscUcbqWTCEMAWOeu7z8q3vKDTZbfSYYp42jkV5CVcYIy5K/u61NqUHnrmzy3nS8MtlC8kVxlmSME9nIPnZHqOcj25q7+E4mSwtVZSrLAgZSMEEKMgittSg8+8vr8RQybreScGbK7GAw+JBgg+PdJP2VvuD5g+vwkRtGBZMEVyCdgVAhJHrGDWp5YLcGKbsI7aQLJlu3LDa3fAKYH6JI+2tvwnI54iTeIgRbOoEJJRVUKAF9wxVcZy3NREfBVO3Eefrw7fPvQbm7itBbQyTFHkLhBnaCFxn4GtRbcWcSIioNOXCKFGYJc4UYGfylXdis1Yw1SczLG+v8AQ7TNu7XRlV5okQjZ3XB7pJIGSPPzrSaRxDxFbwRwR6cCkSBF3QyE4Hhkhx1q9qUFdW9hd6to88OoxC2nZzsARlA24aNiCScZyPGoJokvEOlIbaO17aMHKZQyqM9T2bowOD44PwFegMUoKEseDtU1e+S41JDDFGR3WAXKA57OKPqevmx+Jrd8/eHrq7Nn6NBJN2Ym37ATt3dntz78H4VcGKYoIFzV4P8A4Q08bFzcQDfD626DtI/+oAfaBXHwDxBdx2McV7aXYmi7gIhdt8YA2MSB4+X2VYOKYoFKUoFKUoFKUoFKUoFKUoFKVigoHltqCwJI7QyyNvxG0fUKe8SCu4Bj0J6+qt3wjdGXiFHIcF7Zz31RTghSDhemMVqOWUsojkEVukwMo6u+za/fUAeslS1bvhgv/tEm+NYiLRlCI25QoChdrefSq4ndt34iLM7b9sefrwuAUrArNWMQpSlApSlApSlApSlApSlApSlApSlApSlApSlArFZrBoS82cJ8RR20bpIgkRpN2O0KMjqWGVYHPgcVJuANVFzrySAKo9HkCqvgqAKFA+wVS1185v1z95qweQv0wv7PJ/hUIjdpXtXTVa7eyM4jfMvSorNYFZqbNKUpQKUpQKUpQKUpQf/Z">
            <a:hlinkClick r:id="rId8"/>
          </p:cNvPr>
          <p:cNvSpPr>
            <a:spLocks noChangeAspect="1" noChangeArrowheads="1"/>
          </p:cNvSpPr>
          <p:nvPr/>
        </p:nvSpPr>
        <p:spPr bwMode="auto">
          <a:xfrm>
            <a:off x="6516216" y="548680"/>
            <a:ext cx="1968604" cy="12733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charset="0"/>
            </a:endParaRPr>
          </a:p>
        </p:txBody>
      </p:sp>
      <p:sp>
        <p:nvSpPr>
          <p:cNvPr id="10" name="AutoShape 8" descr="data:image/jpeg;base64,/9j/4AAQSkZJRgABAQAAAQABAAD/2wCEAAkGBxQTEBQUExQUFRUUFB0XFBcVFxQZHBUUFyAfGhQXFBcfISsgGR8lGx0YIjEhJSksLi4uGiAzODMsNygtLiwBCgoKDg0OGxAQGi0lHSQ0NzcsLSwxLzQtLDcsNCwsKywsLDU0NywsNCw3LzQ1LDQ3NCwrLCwsLCwsLCwsLCwsLP/AABEIAHkAvAMBIgACEQEDEQH/xAAcAAEAAgIDAQAAAAAAAAAAAAAABgcBBQMECAL/xABIEAACAQMCAwQFBwYLCQAAAAABAgMABBEFEgYHIRMiMUEUUWFxkQgyNXOBsbIjQlJydKEVJCUzNFNiksHR0hZDVFWCosPT8P/EABoBAQADAQEBAAAAAAAAAAAAAAACAwUEBgH/xAAlEQEAAQMDBAIDAQAAAAAAAAAAAQIDEQQhMQUSQVETcSRhwRT/2gAMAwEAAhEDEQA/ALwpSlApSlApSlApSuKe5RMb2Vc+G4gZ92aDlpXAt4hUsHQqPEhlwPefAeVYjvY2OFkRj6gyk/AGg7GaoO5sNLlhvBLcW9vfG/nIkk3EqomYr0HrWrylv4wSDJGCPEF1BHvGainMZA8dnCEVjc38Kk4HzEPbOfb3UPxoK+1We0uXknv9Rsbp0tmjgSNHTDk7lb2nOaha6/Kti9is0ItnYsVKHcMndjd769HcT2UYsrgiOPPYv+Yv6J9lebr+EGFwAPmnyquucS2OnaOL9murET2+/pOORHZ/wjcdnjHonXHr3rV6itTo93GbWCY7EEkSHJ2qO8oOM/8A3hXfiu0YHa6tj5xDA49+PDz+FThl3q/krmrGM+Ic9K6y6hESAJIyT4AOvX3dazLexqcM6KfUzKPvr6rdilfEcgYAggg+BByD7jX3QKUpQKUpQKUpQKUpQKUpQKrzmi9sLnTjeKrQCSXeGUsOqDblR7asOlBREs1iIruC21SOC2unZmhFkzbNwVSqtuBHRR5Vo9a1i2ttQSfTGjj7OILuWHoxIw5Knz/zq4eVu17J5gB/GLuebP6QeVtp/u4qv+a4/lJvq0/xqFc4hpdL08ai98c+vKutYvVuGmmkIkmlOWYR472ABgDw8Kvq+79/okQPzIZZ2HmNsaRof+9/hUb5FzkXF9HnoVhkA9vfVj9vd+FbWHWZ5tTe7hsJ5ooY5LRWV7dcyJKe0Zdzju9MV9p4U62cXZt9sR27bJxxR/Qbn6l/wmvOBTIx6xj41cfE3FVyLSYSabPErRsu957QAbgR/WdfcKpL0t/6pvD1r/nUa4bXQb1FFu5TVnfHETPtY9xcxPw5phlw0SXMCzAjcNkbkSgjz7oOa4H1DT4prg2GoRWkdzGiSwrZs47oYAg7hgne3lW05G6/mN7FkZXQvMpJXBjZh3Rg5JySak/BG17zVZgc7rxYs+X5GNQQPc7P8KnDzlyiaK5plS/ED2Nu1kbGRGkt1DPMISpklU5VnU+PxNazW9a9Mmea4ZZZCgUYj24C529B7/GrO50gek2/1TfirWcnbjZqrp5S2p+KMDUM5qw2408WtHTqoiJn6+49/wAWVy0GNIsun+4WpOKVmrGCUpSgUpSgUpSgUpSgUpSgV0dcu+ytZ5AcGOF3HvVSR++u9UG5p6hN2C2VtF2s1+ska98JsVAC7+HX5wHiPGg2/L6z7HS7NPMW6E+9huP31V/Nj6Sb6tP8amdprurRxog0YYRAo/jsPgowPzfUKqrjLiKW6u3cwxqwUKyxzxzBSP7a9M+PT2ew1C5GzX6Ldpt6nNXqW/5RXWzViuOk1swPvQhhipFwNxO9pZJFJp2pmTc7vttZiN0jFzg46+NVdo2vzWdzFdCDcIt25d4G5WGCM4OPI+Br09ZzB40ceDqGHuYZpRwq6rH5NVUROJ9wruSUanqdqJrG7W3hhmLC6gkRDK2wIeowTjdiqqTRLuPKCxviFYhT6NOcqCduDt8MYr09igFSmmJ5c2l1dzTVTVb5UVyx0+5TVopHtLqJOykRnlglRRuwVyxXHkfGrG5Wd7ThKcZuJ5p84xntJGYH4EV2uP8AW3tbUGFA808i28K7gmZJchSCQeo8fsqM8N32rWlnBbrpAcQxhNxvIRux4nGDjrSIwhfvVXrk3KuZaznR/Sbf6o/iqLcBXhi1ezPTDs8TZ9TqSMe3Kis8w+JJ7i5VZbaOKSJCrIlzFKRk57235h9hqNWuoTRzQyiHrDMsmNw7wU5K58sjIz7aq4qejouU3OmfFETnHqfeeXqsVmtXwxq3pdnBcBdnbRh9uc7c+WfOtpVzyxSlKBSlKBSlKBSlKBSlKBUI4qFymqWtxHay3MUNvKuImiBEspUHO9h+aoqb0xQQjVuIbyW3ljXS7xWkidFbfa9GZSAf5zyJqF8YcF3HZab6LZlmitSlwE7JSHwmAxLDcc7/AF1dRpSYystXKrdcV08w85TcGamykegS9QR1eD/XV88KLILG2WZDHIsKK6kglWUBTkjp5VtKCvkUxHC7Vay7qZibs5wqpOc6nJFlKRkgflI+uCR663HCPMoXt2Lb0Z4iyM4ZnQjCYyOnvqt+A7O1kicXMkUZEvdMjbSy4fIXqPzthrf8FwRJr8SwsjoLRgWQ5Vn2pvIPtOajEzMuq7pLNFjuju7sRP63wmnHsNw0+nvFbPcJBcNLKsZjBGEKR43MB4uT9lc/+1V1/wApvP79r/7KlWa+qmy1JarwTdHR7FUtC13HOzT4Me/a4feWct3sttPia0J4Q1L/AICb+/B/rr0USKx0qM0xLt03UL+nomi3OIlF+WdnPDpkMVxGYpI9ylCQSFDHacgkdRipUKxQVJxZzOWaVgmmaDNKUoPNfLDh+51X0jdf3MXYdn4SSNu7Tf8A2vLZ++rP4e5bS2zys2oXE3aQSRBXLEKZBgOMt4iqi5V6Xqc3pP8ABtwkG3s+23Njdnf2eO63hh/jV5cvNN1KFZhqVwk5Yr2W052gZ357q+JI+FBXXGnL64sbGW5GpXTmMA7S7gHJA8d1cfAvANxf2MdydSuo95YbQ7nG0lfHd7KsTnJ9C3X6q/iFcHI/6Et/1pPxtQam/wCVE8khYancoMKMKXA7qhSfneZGftqueWWh3OqvOpv7mLsVQ9JJGzvLD9LyxXpiqI+TT/O336kX3vQdvmNo82maIqC7mldrwN2hZgwBQjbnOcdM+NfPCvLae7soLk6ndIZow5Xc5xnyzure/KI+io/2lPwvUW4S4e4gext3tb2KOBowYkLkFU8gR2Z+80Ex4m0iSw4duIvSJJXQFhMSwfvMD45z08PGq+5O8dSQXYgupHaG6wFaRmbs5R0UgsegbO0+3bVm8xo5F4emWZt0qwIJGB+c4xuOemcmq3seCvTuGoJolzcW7TFQPGSPeS6e0+Y+0edBP+et08elFo3ZG7ZBuRip658x1qXcHuTYWpJJJt4ySepJKjJJ86ozXuNPT+HDHI38Yt5Ylkz4yJ1CSD1k4IPtHtq8eDPo60/Z4/wigo/hCeEWkyy273BMwKou8EAb8neo6ePhmt5y/Kfw7H2cTQr6PLhGLEj5vXLdeta/lrqkMCStK8ynf3AgkKMct1kC+OPUT663XCV723ESyby+63kIYxmPIwuO6fAVVHLe1Ez/AJ6oxOMRvmf144Z+UXdyRxWRjd0y8oOxmXPRPHHjVsaOc28P1SfhFVD8pX+Zsv15fuSrd0X+jQ/Up+EVawVd/KBuXj02JkdkPpKjKMyn5r9MitNw5yue5tIJzqV2pljVyoJON3l86tp8ov6Mh/al/A9Rrh3hPX5LSF4L9UiaNTGhmkG1SOgICECgkHMDSH07h5oluJZGWdT2pJD95+oyDn2VMeV8hbSLNmJYmEZJJJPU+JqNc443Th7bId0imASNknLggMcnxyc9akXKpv5GsvqR95oK8+UZeyRvZdnI6bklzsZlz1j8cHrX38ou9kiNj2cjpkTZ2My5x2WM48fOup8pU/lLH9SX70rk+Ut42Hun/wDFQZ4o5ZXFtZyXMOo3LtEnaMrM4yoHUKQ3Q++phyi4tlu9ODTkvJFK0TOcZcKFZSfbhgPsqq+L9V1hZI7HUboRxz7csFhCdmxxl2RQSo8xmrx4H4Ti0+zWBSHOS8j4xvdsZbHqwAB7AKCkuCYdc0ztvR9PZu22b+1idsdnu27cMP0z6/KrG4K4m1qa8VL2yWGAq25xFKuCB3RkuQPhVmUoIlzSsJZ9KuIoUaSRgNqqMk9R4CuHlFp8tvpMMU8bRyKz7lcYIyxI/camdMUAmqc5B8O3VpLdm5gkhDpHs3rgNtLZwftHxq46UFd88dInutOSO3ieVxcKxVBkhQrAk+zqKhmh6/xDa20VvFpwKRIEUvDKWIH6RDgfuq98UoKsvJ9SvtCvVu7UpcltscUcbqWTCEMAWOeu7z8q3vKDTZbfSYYp42jkV5CVcYIy5K/u61NqUHnrmzy3nS8MtlC8kVxlmSME9nIPnZHqOcj25q7+E4mSwtVZSrLAgZSMEEKMgittSg8+8vr8RQybreScGbK7GAw+JBgg+PdJP2VvuD5g+vwkRtGBZMEVyCdgVAhJHrGDWp5YLcGKbsI7aQLJlu3LDa3fAKYH6JI+2tvwnI54iTeIgRbOoEJJRVUKAF9wxVcZy3NREfBVO3Eefrw7fPvQbm7itBbQyTFHkLhBnaCFxn4GtRbcWcSIioNOXCKFGYJc4UYGfylXdis1Yw1SczLG+v8AQ7TNu7XRlV5okQjZ3XB7pJIGSPPzrSaRxDxFbwRwR6cCkSBF3QyE4Hhkhx1q9qUFdW9hd6to88OoxC2nZzsARlA24aNiCScZyPGoJokvEOlIbaO17aMHKZQyqM9T2bowOD44PwFegMUoKEseDtU1e+S41JDDFGR3WAXKA57OKPqevmx+Jrd8/eHrq7Nn6NBJN2Ym37ATt3dntz78H4VcGKYoIFzV4P8A4Q08bFzcQDfD626DtI/+oAfaBXHwDxBdx2McV7aXYmi7gIhdt8YA2MSB4+X2VYOKYoFKUoFKUoFKUoFKUoFKUoFKVigoHltqCwJI7QyyNvxG0fUKe8SCu4Bj0J6+qt3wjdGXiFHIcF7Zz31RTghSDhemMVqOWUsojkEVukwMo6u+za/fUAeslS1bvhgv/tEm+NYiLRlCI25QoChdrefSq4ndt34iLM7b9sefrwuAUrArNWMQpSlApSlApSlApSlApSlApSlApSlApSlApSlArFZrBoS82cJ8RR20bpIgkRpN2O0KMjqWGVYHPgcVJuANVFzrySAKo9HkCqvgqAKFA+wVS1185v1z95qweQv0wv7PJ/hUIjdpXtXTVa7eyM4jfMvSorNYFZqbNKUpQKUpQKUpQKUpQf/Z">
            <a:hlinkClick r:id="rId8"/>
          </p:cNvPr>
          <p:cNvSpPr>
            <a:spLocks noChangeAspect="1" noChangeArrowheads="1"/>
          </p:cNvSpPr>
          <p:nvPr/>
        </p:nvSpPr>
        <p:spPr bwMode="auto">
          <a:xfrm>
            <a:off x="6588224" y="2817718"/>
            <a:ext cx="2238375" cy="1447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nl-NL">
              <a:solidFill>
                <a:srgbClr val="000000"/>
              </a:solidFill>
              <a:latin typeface="Arial" charset="0"/>
            </a:endParaRPr>
          </a:p>
        </p:txBody>
      </p:sp>
      <p:pic>
        <p:nvPicPr>
          <p:cNvPr id="12"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5510" y="2252601"/>
            <a:ext cx="17145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Afbeelding 12"/>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6978721" y="3085530"/>
            <a:ext cx="1633384" cy="933202"/>
          </a:xfrm>
          <a:prstGeom prst="rect">
            <a:avLst/>
          </a:prstGeom>
        </p:spPr>
      </p:pic>
      <p:pic>
        <p:nvPicPr>
          <p:cNvPr id="14" name="Afbeelding 13"/>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412285" y="5771915"/>
            <a:ext cx="1896394" cy="568101"/>
          </a:xfrm>
          <a:prstGeom prst="rect">
            <a:avLst/>
          </a:prstGeom>
        </p:spPr>
      </p:pic>
      <p:pic>
        <p:nvPicPr>
          <p:cNvPr id="15" name="Afbeelding 14"/>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3779912" y="1372468"/>
            <a:ext cx="1113848" cy="287194"/>
          </a:xfrm>
          <a:prstGeom prst="rect">
            <a:avLst/>
          </a:prstGeom>
        </p:spPr>
      </p:pic>
      <p:pic>
        <p:nvPicPr>
          <p:cNvPr id="10244" name="Picture 4" descr="Image">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52541" y="268065"/>
            <a:ext cx="1242686" cy="1242687"/>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 descr="Afbeeldingsresultaat voor saver roosendaal"/>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47"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90022" y="1086889"/>
            <a:ext cx="1905000"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07411" y="1851063"/>
            <a:ext cx="1273121" cy="954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9"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80095" y="5589240"/>
            <a:ext cx="167640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72473" y="3826970"/>
            <a:ext cx="1784022" cy="1561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1"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4270" y="813860"/>
            <a:ext cx="176212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2"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9019" y="4438766"/>
            <a:ext cx="1700825" cy="609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AutoShape 14" descr="Afbeeldingsresultaat voor ah logo"/>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55" name="Picture 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707073" y="3423287"/>
            <a:ext cx="1253308" cy="1318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s://encrypted-tbn0.gstatic.com/images?q=tbn:ANd9GcRTUU6g1TuNmw_hSAo-sMG4i46ifjNpAMCeEmSUsGEGjsn69GEG1N_xrXPx">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418973" y="4690188"/>
            <a:ext cx="2290982" cy="136577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s://encrypted-tbn0.gstatic.com/images?q=tbn:ANd9GcS_5aMQqIfpA7llN6MtBPgn18j6KqqbZaz9iVCN4rYxRXuXUvZ7qik2qqrS">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99037" y="1982530"/>
            <a:ext cx="1358842" cy="91138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encrypted-tbn1.gstatic.com/images?q=tbn:ANd9GcSJOqZIwRiqYqLJWZuuIst1-AAP-n7RQw8Y9nICOkyIEAZM_JkrRg">
            <a:hlinkClick r:id="rId26"/>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995549" y="2106702"/>
            <a:ext cx="1428812" cy="617462"/>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11" descr="Afbeeldingsresultaat voor logo gemeente zundert"/>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8" name="AutoShape 13" descr="Afbeeldingsresultaat voor logo gemeente zundert"/>
          <p:cNvSpPr>
            <a:spLocks noChangeAspect="1" noChangeArrowheads="1"/>
          </p:cNvSpPr>
          <p:nvPr/>
        </p:nvSpPr>
        <p:spPr bwMode="auto">
          <a:xfrm>
            <a:off x="5207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38" name="Picture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131357" y="4018732"/>
            <a:ext cx="14763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073207" y="3128732"/>
            <a:ext cx="2580948" cy="476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4649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5</a:t>
            </a:r>
            <a:r>
              <a:rPr lang="en-US" dirty="0" smtClean="0"/>
              <a:t>. Tips ‘</a:t>
            </a:r>
            <a:r>
              <a:rPr lang="en-US" dirty="0" err="1" smtClean="0"/>
              <a:t>Wat</a:t>
            </a:r>
            <a:r>
              <a:rPr lang="en-US" dirty="0" smtClean="0"/>
              <a:t> </a:t>
            </a:r>
            <a:r>
              <a:rPr lang="en-US" dirty="0" err="1" smtClean="0"/>
              <a:t>werkt</a:t>
            </a:r>
            <a:r>
              <a:rPr lang="en-US" dirty="0" smtClean="0"/>
              <a:t>’</a:t>
            </a:r>
            <a:endParaRPr lang="nl-NL" dirty="0"/>
          </a:p>
        </p:txBody>
      </p:sp>
      <p:sp>
        <p:nvSpPr>
          <p:cNvPr id="3" name="Tijdelijke aanduiding voor inhoud 2"/>
          <p:cNvSpPr>
            <a:spLocks noGrp="1"/>
          </p:cNvSpPr>
          <p:nvPr>
            <p:ph idx="1"/>
          </p:nvPr>
        </p:nvSpPr>
        <p:spPr/>
        <p:txBody>
          <a:bodyPr>
            <a:normAutofit fontScale="85000" lnSpcReduction="20000"/>
          </a:bodyPr>
          <a:lstStyle/>
          <a:p>
            <a:pPr>
              <a:buFont typeface="Wingdings" panose="05000000000000000000" pitchFamily="2" charset="2"/>
              <a:buChar char="Ø"/>
            </a:pPr>
            <a:r>
              <a:rPr lang="en-US" sz="2800" dirty="0" err="1" smtClean="0"/>
              <a:t>Zorgvuldig</a:t>
            </a:r>
            <a:r>
              <a:rPr lang="en-US" sz="2800" dirty="0" smtClean="0"/>
              <a:t> </a:t>
            </a:r>
            <a:r>
              <a:rPr lang="en-US" sz="2800" dirty="0" err="1" smtClean="0"/>
              <a:t>haalbaar</a:t>
            </a:r>
            <a:r>
              <a:rPr lang="en-US" sz="2800" dirty="0" smtClean="0"/>
              <a:t> </a:t>
            </a:r>
            <a:r>
              <a:rPr lang="en-US" sz="2800" dirty="0" err="1" smtClean="0"/>
              <a:t>takenpakket</a:t>
            </a:r>
            <a:r>
              <a:rPr lang="en-US" sz="2800" dirty="0" smtClean="0"/>
              <a:t> </a:t>
            </a:r>
            <a:r>
              <a:rPr lang="en-US" sz="2800" dirty="0" err="1" smtClean="0"/>
              <a:t>opstellen</a:t>
            </a:r>
            <a:r>
              <a:rPr lang="en-US" sz="2800" dirty="0"/>
              <a:t> </a:t>
            </a:r>
            <a:r>
              <a:rPr lang="en-US" sz="2800" dirty="0" smtClean="0"/>
              <a:t>om </a:t>
            </a:r>
            <a:r>
              <a:rPr lang="en-US" sz="2800" dirty="0" err="1" smtClean="0"/>
              <a:t>te</a:t>
            </a:r>
            <a:r>
              <a:rPr lang="en-US" sz="2800" dirty="0" smtClean="0"/>
              <a:t> </a:t>
            </a:r>
            <a:r>
              <a:rPr lang="en-US" sz="2800" dirty="0" err="1" smtClean="0"/>
              <a:t>komen</a:t>
            </a:r>
            <a:r>
              <a:rPr lang="en-US" sz="2800" dirty="0" smtClean="0"/>
              <a:t> tot </a:t>
            </a:r>
            <a:r>
              <a:rPr lang="en-US" sz="2800" dirty="0" err="1" smtClean="0"/>
              <a:t>een</a:t>
            </a:r>
            <a:r>
              <a:rPr lang="en-US" sz="2800" dirty="0" smtClean="0"/>
              <a:t> </a:t>
            </a:r>
            <a:r>
              <a:rPr lang="en-US" sz="2800" dirty="0" err="1" smtClean="0"/>
              <a:t>goede</a:t>
            </a:r>
            <a:r>
              <a:rPr lang="en-US" sz="2800" dirty="0" smtClean="0"/>
              <a:t> match</a:t>
            </a:r>
            <a:endParaRPr lang="en-US" sz="2800" dirty="0"/>
          </a:p>
          <a:p>
            <a:pPr>
              <a:buFont typeface="Wingdings" panose="05000000000000000000" pitchFamily="2" charset="2"/>
              <a:buChar char="Ø"/>
            </a:pPr>
            <a:endParaRPr lang="en-US" sz="2800" dirty="0" smtClean="0"/>
          </a:p>
          <a:p>
            <a:pPr>
              <a:buFont typeface="Wingdings" panose="05000000000000000000" pitchFamily="2" charset="2"/>
              <a:buChar char="Ø"/>
            </a:pPr>
            <a:r>
              <a:rPr lang="en-US" sz="2800" dirty="0" err="1" smtClean="0"/>
              <a:t>Leiding</a:t>
            </a:r>
            <a:r>
              <a:rPr lang="en-US" sz="2800" dirty="0" smtClean="0"/>
              <a:t>/team </a:t>
            </a:r>
            <a:r>
              <a:rPr lang="en-US" sz="2800" dirty="0" err="1" smtClean="0"/>
              <a:t>voorbereiden</a:t>
            </a:r>
            <a:endParaRPr lang="en-US" sz="2800" dirty="0" smtClean="0"/>
          </a:p>
          <a:p>
            <a:pPr>
              <a:buFont typeface="Wingdings" panose="05000000000000000000" pitchFamily="2" charset="2"/>
              <a:buChar char="Ø"/>
            </a:pPr>
            <a:endParaRPr lang="en-US" sz="2800" dirty="0"/>
          </a:p>
          <a:p>
            <a:pPr>
              <a:buFont typeface="Wingdings" panose="05000000000000000000" pitchFamily="2" charset="2"/>
              <a:buChar char="Ø"/>
            </a:pPr>
            <a:r>
              <a:rPr lang="en-US" sz="2800" dirty="0" err="1" smtClean="0"/>
              <a:t>Werknemer</a:t>
            </a:r>
            <a:r>
              <a:rPr lang="en-US" sz="2800" dirty="0" smtClean="0"/>
              <a:t> </a:t>
            </a:r>
            <a:r>
              <a:rPr lang="en-US" sz="2800" dirty="0" err="1" smtClean="0"/>
              <a:t>tijd</a:t>
            </a:r>
            <a:r>
              <a:rPr lang="en-US" sz="2800" dirty="0" smtClean="0"/>
              <a:t> </a:t>
            </a:r>
            <a:r>
              <a:rPr lang="en-US" sz="2800" dirty="0" err="1" smtClean="0"/>
              <a:t>en</a:t>
            </a:r>
            <a:r>
              <a:rPr lang="en-US" sz="2800" dirty="0" smtClean="0"/>
              <a:t> </a:t>
            </a:r>
            <a:r>
              <a:rPr lang="en-US" sz="2800" dirty="0" err="1" smtClean="0"/>
              <a:t>ruimte</a:t>
            </a:r>
            <a:r>
              <a:rPr lang="en-US" sz="2800" dirty="0" smtClean="0"/>
              <a:t> </a:t>
            </a:r>
            <a:r>
              <a:rPr lang="en-US" sz="2800" dirty="0" err="1" smtClean="0"/>
              <a:t>geven</a:t>
            </a:r>
            <a:r>
              <a:rPr lang="en-US" sz="2800" dirty="0" smtClean="0"/>
              <a:t> om </a:t>
            </a:r>
            <a:r>
              <a:rPr lang="en-US" sz="2800" dirty="0" err="1" smtClean="0"/>
              <a:t>te</a:t>
            </a:r>
            <a:r>
              <a:rPr lang="en-US" sz="2800" dirty="0" smtClean="0"/>
              <a:t> </a:t>
            </a:r>
            <a:r>
              <a:rPr lang="en-US" sz="2800" dirty="0" err="1" smtClean="0"/>
              <a:t>groeien</a:t>
            </a:r>
            <a:endParaRPr lang="en-US" sz="2800" dirty="0" smtClean="0"/>
          </a:p>
          <a:p>
            <a:pPr>
              <a:buFont typeface="Wingdings" panose="05000000000000000000" pitchFamily="2" charset="2"/>
              <a:buChar char="Ø"/>
            </a:pPr>
            <a:endParaRPr lang="en-US" sz="2800" dirty="0" smtClean="0"/>
          </a:p>
          <a:p>
            <a:pPr>
              <a:buFont typeface="Wingdings" panose="05000000000000000000" pitchFamily="2" charset="2"/>
              <a:buChar char="Ø"/>
            </a:pPr>
            <a:r>
              <a:rPr lang="en-US" sz="2800" dirty="0" err="1" smtClean="0"/>
              <a:t>Werk</a:t>
            </a:r>
            <a:r>
              <a:rPr lang="en-US" sz="2800" dirty="0" smtClean="0"/>
              <a:t> </a:t>
            </a:r>
            <a:r>
              <a:rPr lang="en-US" sz="2800" dirty="0" err="1" smtClean="0"/>
              <a:t>aangepast</a:t>
            </a:r>
            <a:r>
              <a:rPr lang="en-US" sz="2800" dirty="0" smtClean="0"/>
              <a:t>/op </a:t>
            </a:r>
            <a:r>
              <a:rPr lang="en-US" sz="2800" dirty="0" err="1" smtClean="0"/>
              <a:t>maat</a:t>
            </a:r>
            <a:r>
              <a:rPr lang="en-US" sz="2800" dirty="0" smtClean="0"/>
              <a:t> </a:t>
            </a:r>
            <a:r>
              <a:rPr lang="en-US" sz="2800" dirty="0" err="1" smtClean="0"/>
              <a:t>aanbieden</a:t>
            </a:r>
            <a:endParaRPr lang="en-US" sz="2800" dirty="0" smtClean="0"/>
          </a:p>
          <a:p>
            <a:pPr>
              <a:buFont typeface="Wingdings" panose="05000000000000000000" pitchFamily="2" charset="2"/>
              <a:buChar char="Ø"/>
            </a:pPr>
            <a:endParaRPr lang="en-US" sz="2800" dirty="0"/>
          </a:p>
          <a:p>
            <a:pPr>
              <a:buFont typeface="Wingdings" panose="05000000000000000000" pitchFamily="2" charset="2"/>
              <a:buChar char="Ø"/>
            </a:pPr>
            <a:r>
              <a:rPr lang="en-US" sz="2800" dirty="0" err="1" smtClean="0"/>
              <a:t>Vaste</a:t>
            </a:r>
            <a:r>
              <a:rPr lang="en-US" sz="2800" dirty="0" smtClean="0"/>
              <a:t> </a:t>
            </a:r>
            <a:r>
              <a:rPr lang="en-US" sz="2800" dirty="0" err="1" smtClean="0"/>
              <a:t>leidinggevende</a:t>
            </a:r>
            <a:r>
              <a:rPr lang="en-US" sz="2800" dirty="0" smtClean="0"/>
              <a:t>/</a:t>
            </a:r>
            <a:r>
              <a:rPr lang="en-US" sz="2800" dirty="0" err="1" smtClean="0"/>
              <a:t>contactpersoon</a:t>
            </a:r>
            <a:r>
              <a:rPr lang="en-US" sz="2800" dirty="0" smtClean="0"/>
              <a:t> </a:t>
            </a:r>
            <a:r>
              <a:rPr lang="en-US" sz="2800" dirty="0" err="1" smtClean="0"/>
              <a:t>voor</a:t>
            </a:r>
            <a:r>
              <a:rPr lang="en-US" sz="2800" dirty="0" smtClean="0"/>
              <a:t> </a:t>
            </a:r>
            <a:r>
              <a:rPr lang="en-US" sz="2800" dirty="0" err="1" smtClean="0"/>
              <a:t>medewerker</a:t>
            </a:r>
            <a:endParaRPr lang="en-US" sz="2800" dirty="0" smtClean="0"/>
          </a:p>
          <a:p>
            <a:pPr>
              <a:buFont typeface="Wingdings" panose="05000000000000000000" pitchFamily="2" charset="2"/>
              <a:buChar char="Ø"/>
            </a:pPr>
            <a:endParaRPr lang="en-US" sz="2800" dirty="0" smtClean="0"/>
          </a:p>
          <a:p>
            <a:pPr>
              <a:buFont typeface="Wingdings" panose="05000000000000000000" pitchFamily="2" charset="2"/>
              <a:buChar char="Ø"/>
            </a:pPr>
            <a:r>
              <a:rPr lang="en-US" sz="2800" dirty="0" err="1" smtClean="0"/>
              <a:t>Inzet</a:t>
            </a:r>
            <a:r>
              <a:rPr lang="en-US" sz="2800" dirty="0" smtClean="0"/>
              <a:t> van </a:t>
            </a:r>
            <a:r>
              <a:rPr lang="en-US" sz="2800" dirty="0" err="1" smtClean="0"/>
              <a:t>jobcoach</a:t>
            </a:r>
            <a:r>
              <a:rPr lang="en-US" sz="2800" dirty="0" smtClean="0"/>
              <a:t> </a:t>
            </a:r>
          </a:p>
          <a:p>
            <a:pPr>
              <a:buFont typeface="Wingdings" panose="05000000000000000000" pitchFamily="2" charset="2"/>
              <a:buChar char="Ø"/>
            </a:pPr>
            <a:endParaRPr lang="en-US" sz="2800" dirty="0" smtClean="0"/>
          </a:p>
          <a:p>
            <a:pPr>
              <a:buFont typeface="Wingdings" panose="05000000000000000000" pitchFamily="2" charset="2"/>
              <a:buChar char="Ø"/>
            </a:pPr>
            <a:endParaRPr lang="en-US" sz="2800" dirty="0" smtClean="0"/>
          </a:p>
        </p:txBody>
      </p:sp>
    </p:spTree>
    <p:extLst>
      <p:ext uri="{BB962C8B-B14F-4D97-AF65-F5344CB8AC3E}">
        <p14:creationId xmlns:p14="http://schemas.microsoft.com/office/powerpoint/2010/main" val="3558446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6. </a:t>
            </a:r>
            <a:r>
              <a:rPr lang="en-US" dirty="0" err="1" smtClean="0"/>
              <a:t>Contactgegevens</a:t>
            </a:r>
            <a:endParaRPr lang="nl-NL" dirty="0"/>
          </a:p>
        </p:txBody>
      </p:sp>
      <p:pic>
        <p:nvPicPr>
          <p:cNvPr id="4" name="Picture 2" descr="C:\Users\617901\AppData\Local\Microsoft\Windows\Temporary Internet Files\Content.Outlook\O21KBR1G\Werkgeversservicepunt West-Brabant.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2924944"/>
            <a:ext cx="6647785" cy="109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730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6</a:t>
            </a:r>
            <a:r>
              <a:rPr lang="en-US" dirty="0" smtClean="0"/>
              <a:t>. </a:t>
            </a:r>
            <a:r>
              <a:rPr lang="en-US" dirty="0" err="1" smtClean="0"/>
              <a:t>Contactgegevens</a:t>
            </a:r>
            <a:endParaRPr lang="nl-NL" dirty="0"/>
          </a:p>
        </p:txBody>
      </p:sp>
      <p:sp>
        <p:nvSpPr>
          <p:cNvPr id="3" name="Tijdelijke aanduiding voor inhoud 2"/>
          <p:cNvSpPr>
            <a:spLocks noGrp="1"/>
          </p:cNvSpPr>
          <p:nvPr>
            <p:ph idx="1"/>
          </p:nvPr>
        </p:nvSpPr>
        <p:spPr>
          <a:xfrm>
            <a:off x="457200" y="1600200"/>
            <a:ext cx="8229600" cy="5069160"/>
          </a:xfrm>
        </p:spPr>
        <p:txBody>
          <a:bodyPr>
            <a:normAutofit/>
          </a:bodyPr>
          <a:lstStyle/>
          <a:p>
            <a:pPr>
              <a:buFont typeface="Wingdings" panose="05000000000000000000" pitchFamily="2" charset="2"/>
              <a:buChar char="Ø"/>
            </a:pPr>
            <a:r>
              <a:rPr lang="nl-NL" sz="2400" b="1" dirty="0"/>
              <a:t>Werkplein Hart van West-Brabant </a:t>
            </a:r>
            <a:endParaRPr lang="nl-NL" sz="2400" dirty="0"/>
          </a:p>
          <a:p>
            <a:pPr>
              <a:buFont typeface="Wingdings" panose="05000000000000000000" pitchFamily="2" charset="2"/>
              <a:buChar char="Ø"/>
            </a:pPr>
            <a:r>
              <a:rPr lang="nl-NL" sz="2400" b="1" dirty="0"/>
              <a:t>Locatie Etten-Leur</a:t>
            </a:r>
            <a:r>
              <a:rPr lang="nl-NL" sz="2400" dirty="0"/>
              <a:t/>
            </a:r>
            <a:br>
              <a:rPr lang="nl-NL" sz="2400" dirty="0"/>
            </a:br>
            <a:r>
              <a:rPr lang="nl-NL" sz="2400" dirty="0"/>
              <a:t>Roosendaalseweg 4</a:t>
            </a:r>
            <a:br>
              <a:rPr lang="nl-NL" sz="2400" dirty="0"/>
            </a:br>
            <a:r>
              <a:rPr lang="nl-NL" sz="2400" dirty="0"/>
              <a:t>4875 AA Etten-Leur </a:t>
            </a:r>
            <a:endParaRPr lang="nl-NL" sz="2400" dirty="0" smtClean="0"/>
          </a:p>
          <a:p>
            <a:pPr>
              <a:buFont typeface="Wingdings" panose="05000000000000000000" pitchFamily="2" charset="2"/>
              <a:buChar char="Ø"/>
            </a:pPr>
            <a:endParaRPr lang="nl-NL" sz="2400" dirty="0"/>
          </a:p>
          <a:p>
            <a:pPr>
              <a:buFont typeface="Wingdings" panose="05000000000000000000" pitchFamily="2" charset="2"/>
              <a:buChar char="Ø"/>
            </a:pPr>
            <a:r>
              <a:rPr lang="nl-NL" sz="2400" b="1" dirty="0"/>
              <a:t>Locatie Roosendaal</a:t>
            </a:r>
            <a:r>
              <a:rPr lang="nl-NL" sz="2400" dirty="0"/>
              <a:t/>
            </a:r>
            <a:br>
              <a:rPr lang="nl-NL" sz="2400" dirty="0"/>
            </a:br>
            <a:r>
              <a:rPr lang="nl-NL" sz="2400" dirty="0"/>
              <a:t>Dunantstraat 80</a:t>
            </a:r>
            <a:br>
              <a:rPr lang="nl-NL" sz="2400" dirty="0"/>
            </a:br>
            <a:r>
              <a:rPr lang="nl-NL" sz="2400" dirty="0"/>
              <a:t>4701 GZ Roosendaal </a:t>
            </a:r>
            <a:endParaRPr lang="nl-NL" sz="2400" dirty="0" smtClean="0"/>
          </a:p>
          <a:p>
            <a:pPr>
              <a:buFont typeface="Wingdings" panose="05000000000000000000" pitchFamily="2" charset="2"/>
              <a:buChar char="Ø"/>
            </a:pPr>
            <a:r>
              <a:rPr lang="nl-NL" sz="2400" dirty="0" smtClean="0"/>
              <a:t/>
            </a:r>
            <a:br>
              <a:rPr lang="nl-NL" sz="2400" dirty="0" smtClean="0"/>
            </a:br>
            <a:r>
              <a:rPr lang="nl-NL" sz="2400" dirty="0" smtClean="0"/>
              <a:t>Telefoon </a:t>
            </a:r>
            <a:r>
              <a:rPr lang="nl-NL" sz="2400" dirty="0"/>
              <a:t>(076) 750 35 00 </a:t>
            </a:r>
            <a:br>
              <a:rPr lang="nl-NL" sz="2400" dirty="0"/>
            </a:br>
            <a:r>
              <a:rPr lang="nl-NL" sz="2400" dirty="0"/>
              <a:t>E-mail: info@werkpleinhartvanwest-brabant.nl </a:t>
            </a:r>
            <a:br>
              <a:rPr lang="nl-NL" sz="2400" dirty="0"/>
            </a:br>
            <a:r>
              <a:rPr lang="nl-NL" sz="2400" dirty="0"/>
              <a:t>www.werkpleinhartvanwest-brabant.nl </a:t>
            </a:r>
          </a:p>
        </p:txBody>
      </p:sp>
    </p:spTree>
    <p:extLst>
      <p:ext uri="{BB962C8B-B14F-4D97-AF65-F5344CB8AC3E}">
        <p14:creationId xmlns:p14="http://schemas.microsoft.com/office/powerpoint/2010/main" val="3465606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7</a:t>
            </a:r>
            <a:r>
              <a:rPr lang="en-US" dirty="0" smtClean="0"/>
              <a:t>. </a:t>
            </a:r>
            <a:r>
              <a:rPr lang="en-US" dirty="0" err="1" smtClean="0"/>
              <a:t>Vragen</a:t>
            </a:r>
            <a:endParaRPr lang="nl-NL"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26" y="1287378"/>
            <a:ext cx="3519474" cy="4148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inhoud 3"/>
          <p:cNvSpPr>
            <a:spLocks noGrp="1"/>
          </p:cNvSpPr>
          <p:nvPr>
            <p:ph idx="1"/>
          </p:nvPr>
        </p:nvSpPr>
        <p:spPr/>
        <p:txBody>
          <a:bodyPr/>
          <a:lstStyle/>
          <a:p>
            <a:endParaRPr lang="nl-NL" dirty="0"/>
          </a:p>
        </p:txBody>
      </p:sp>
    </p:spTree>
    <p:extLst>
      <p:ext uri="{BB962C8B-B14F-4D97-AF65-F5344CB8AC3E}">
        <p14:creationId xmlns:p14="http://schemas.microsoft.com/office/powerpoint/2010/main" val="1586485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Agenda</a:t>
            </a:r>
            <a:endParaRPr lang="nl-NL" dirty="0"/>
          </a:p>
        </p:txBody>
      </p:sp>
      <p:sp>
        <p:nvSpPr>
          <p:cNvPr id="3" name="Tijdelijke aanduiding voor inhoud 2"/>
          <p:cNvSpPr>
            <a:spLocks noGrp="1"/>
          </p:cNvSpPr>
          <p:nvPr>
            <p:ph idx="1"/>
          </p:nvPr>
        </p:nvSpPr>
        <p:spPr/>
        <p:txBody>
          <a:bodyPr>
            <a:normAutofit/>
          </a:bodyPr>
          <a:lstStyle/>
          <a:p>
            <a:pPr marL="0" indent="0">
              <a:buNone/>
            </a:pPr>
            <a:r>
              <a:rPr lang="en-US" sz="2400" dirty="0" smtClean="0"/>
              <a:t>1. </a:t>
            </a:r>
            <a:r>
              <a:rPr lang="en-US" sz="2400" dirty="0" err="1" smtClean="0"/>
              <a:t>WerkgeversServicepunt</a:t>
            </a:r>
            <a:endParaRPr lang="en-US" sz="2400" dirty="0" smtClean="0"/>
          </a:p>
          <a:p>
            <a:pPr marL="0" indent="0">
              <a:buNone/>
            </a:pPr>
            <a:r>
              <a:rPr lang="en-US" sz="2400" dirty="0" smtClean="0"/>
              <a:t>2. </a:t>
            </a:r>
            <a:r>
              <a:rPr lang="en-US" sz="2400" dirty="0" err="1" smtClean="0"/>
              <a:t>Participatiewet</a:t>
            </a:r>
            <a:r>
              <a:rPr lang="en-US" sz="2400" dirty="0" smtClean="0"/>
              <a:t> </a:t>
            </a:r>
          </a:p>
          <a:p>
            <a:pPr marL="0" indent="0">
              <a:buNone/>
            </a:pPr>
            <a:r>
              <a:rPr lang="en-US" sz="2400" dirty="0"/>
              <a:t>3</a:t>
            </a:r>
            <a:r>
              <a:rPr lang="en-US" sz="2400" dirty="0" smtClean="0"/>
              <a:t>. </a:t>
            </a:r>
            <a:r>
              <a:rPr lang="en-US" sz="2400" dirty="0" err="1" smtClean="0"/>
              <a:t>Sociaal</a:t>
            </a:r>
            <a:r>
              <a:rPr lang="en-US" sz="2400" dirty="0" smtClean="0"/>
              <a:t> </a:t>
            </a:r>
            <a:r>
              <a:rPr lang="en-US" sz="2400" dirty="0" err="1" smtClean="0"/>
              <a:t>akkoord</a:t>
            </a:r>
            <a:r>
              <a:rPr lang="en-US" sz="2400" dirty="0" smtClean="0"/>
              <a:t> </a:t>
            </a:r>
            <a:r>
              <a:rPr lang="en-US" sz="2400" dirty="0" err="1" smtClean="0"/>
              <a:t>en</a:t>
            </a:r>
            <a:r>
              <a:rPr lang="en-US" sz="2400" dirty="0" smtClean="0"/>
              <a:t> </a:t>
            </a:r>
            <a:r>
              <a:rPr lang="en-US" sz="2400" dirty="0" err="1" smtClean="0"/>
              <a:t>baanafspraken</a:t>
            </a:r>
            <a:endParaRPr lang="en-US" sz="2400" dirty="0" smtClean="0"/>
          </a:p>
          <a:p>
            <a:pPr marL="0" indent="0">
              <a:buNone/>
            </a:pPr>
            <a:r>
              <a:rPr lang="en-US" sz="2400" dirty="0" smtClean="0"/>
              <a:t>4. </a:t>
            </a:r>
            <a:r>
              <a:rPr lang="en-US" sz="2400" dirty="0" err="1" smtClean="0"/>
              <a:t>Praktijkvoorbeelden</a:t>
            </a:r>
            <a:endParaRPr lang="en-US" sz="2400" dirty="0" smtClean="0"/>
          </a:p>
          <a:p>
            <a:pPr marL="0" indent="0">
              <a:buNone/>
            </a:pPr>
            <a:r>
              <a:rPr lang="en-US" sz="2400" dirty="0" smtClean="0"/>
              <a:t>5. Tips ‘</a:t>
            </a:r>
            <a:r>
              <a:rPr lang="en-US" sz="2400" dirty="0" err="1" smtClean="0"/>
              <a:t>Wat</a:t>
            </a:r>
            <a:r>
              <a:rPr lang="en-US" sz="2400" dirty="0" smtClean="0"/>
              <a:t> </a:t>
            </a:r>
            <a:r>
              <a:rPr lang="en-US" sz="2400" dirty="0" err="1" smtClean="0"/>
              <a:t>werkt</a:t>
            </a:r>
            <a:r>
              <a:rPr lang="en-US" sz="2400" dirty="0" smtClean="0"/>
              <a:t>’</a:t>
            </a:r>
          </a:p>
          <a:p>
            <a:pPr marL="0" indent="0">
              <a:buNone/>
            </a:pPr>
            <a:r>
              <a:rPr lang="en-US" sz="2400" dirty="0" smtClean="0"/>
              <a:t>6. </a:t>
            </a:r>
            <a:r>
              <a:rPr lang="en-US" sz="2400" dirty="0" err="1" smtClean="0"/>
              <a:t>Contactgegevens</a:t>
            </a:r>
            <a:endParaRPr lang="en-US" sz="2400" dirty="0" smtClean="0"/>
          </a:p>
          <a:p>
            <a:pPr marL="0" indent="0">
              <a:buNone/>
            </a:pPr>
            <a:r>
              <a:rPr lang="en-US" sz="2600" dirty="0"/>
              <a:t>7</a:t>
            </a:r>
            <a:r>
              <a:rPr lang="en-US" sz="2600" dirty="0" smtClean="0"/>
              <a:t>. </a:t>
            </a:r>
            <a:r>
              <a:rPr lang="en-US" sz="2600" dirty="0" err="1" smtClean="0"/>
              <a:t>Vragen</a:t>
            </a:r>
            <a:endParaRPr lang="en-US" sz="2600" dirty="0" smtClean="0"/>
          </a:p>
          <a:p>
            <a:endParaRPr lang="nl-NL" dirty="0"/>
          </a:p>
        </p:txBody>
      </p:sp>
    </p:spTree>
    <p:extLst>
      <p:ext uri="{BB962C8B-B14F-4D97-AF65-F5344CB8AC3E}">
        <p14:creationId xmlns:p14="http://schemas.microsoft.com/office/powerpoint/2010/main" val="2660545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1268761"/>
            <a:ext cx="7772400" cy="1296144"/>
          </a:xfrm>
        </p:spPr>
        <p:txBody>
          <a:bodyPr>
            <a:normAutofit/>
          </a:bodyPr>
          <a:lstStyle/>
          <a:p>
            <a:r>
              <a:rPr lang="en-US" sz="3600" dirty="0" smtClean="0"/>
              <a:t>SROI in de </a:t>
            </a:r>
            <a:r>
              <a:rPr lang="en-US" sz="3600" dirty="0" err="1" smtClean="0"/>
              <a:t>praktijk</a:t>
            </a:r>
            <a:endParaRPr lang="nl-NL" sz="3600" dirty="0"/>
          </a:p>
        </p:txBody>
      </p:sp>
      <p:sp>
        <p:nvSpPr>
          <p:cNvPr id="3" name="Ondertitel 2"/>
          <p:cNvSpPr>
            <a:spLocks noGrp="1"/>
          </p:cNvSpPr>
          <p:nvPr>
            <p:ph type="subTitle" idx="1"/>
          </p:nvPr>
        </p:nvSpPr>
        <p:spPr>
          <a:xfrm>
            <a:off x="1475656" y="3253658"/>
            <a:ext cx="6400800" cy="2551606"/>
          </a:xfrm>
        </p:spPr>
        <p:txBody>
          <a:bodyPr/>
          <a:lstStyle/>
          <a:p>
            <a:endParaRPr lang="en-US" dirty="0" smtClean="0">
              <a:solidFill>
                <a:schemeClr val="tx1"/>
              </a:solidFill>
            </a:endParaRPr>
          </a:p>
          <a:p>
            <a:r>
              <a:rPr lang="en-US" dirty="0" smtClean="0">
                <a:solidFill>
                  <a:schemeClr val="tx1"/>
                </a:solidFill>
              </a:rPr>
              <a:t>Mara </a:t>
            </a:r>
            <a:r>
              <a:rPr lang="en-US" dirty="0" err="1" smtClean="0">
                <a:solidFill>
                  <a:schemeClr val="tx1"/>
                </a:solidFill>
              </a:rPr>
              <a:t>Theijssen</a:t>
            </a:r>
            <a:endParaRPr lang="en-US" dirty="0" smtClean="0">
              <a:solidFill>
                <a:schemeClr val="tx1"/>
              </a:solidFill>
            </a:endParaRPr>
          </a:p>
          <a:p>
            <a:r>
              <a:rPr lang="en-US" dirty="0" smtClean="0">
                <a:solidFill>
                  <a:schemeClr val="tx1"/>
                </a:solidFill>
              </a:rPr>
              <a:t>2015</a:t>
            </a:r>
          </a:p>
          <a:p>
            <a:endParaRPr lang="en-US" dirty="0">
              <a:solidFill>
                <a:schemeClr val="tx1"/>
              </a:solidFill>
            </a:endParaRPr>
          </a:p>
          <a:p>
            <a:endParaRPr lang="en-US" dirty="0" smtClean="0">
              <a:solidFill>
                <a:schemeClr val="tx1"/>
              </a:solidFill>
            </a:endParaRPr>
          </a:p>
          <a:p>
            <a:endParaRPr lang="nl-NL" b="1" dirty="0"/>
          </a:p>
        </p:txBody>
      </p:sp>
      <p:pic>
        <p:nvPicPr>
          <p:cNvPr id="1026" name="Picture 2" descr="C:\Users\617901\AppData\Local\Microsoft\Windows\Temporary Internet Files\Content.Outlook\O21KBR1G\Werkgeversservicepunt West-Braba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9179" y="2678350"/>
            <a:ext cx="5031747" cy="828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152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SROI in de </a:t>
            </a:r>
            <a:r>
              <a:rPr lang="en-US" dirty="0" err="1" smtClean="0"/>
              <a:t>praktijk</a:t>
            </a:r>
            <a:endParaRPr lang="nl-NL" dirty="0"/>
          </a:p>
        </p:txBody>
      </p:sp>
      <p:sp>
        <p:nvSpPr>
          <p:cNvPr id="3" name="Tijdelijke aanduiding voor inhoud 2"/>
          <p:cNvSpPr>
            <a:spLocks noGrp="1"/>
          </p:cNvSpPr>
          <p:nvPr>
            <p:ph idx="1"/>
          </p:nvPr>
        </p:nvSpPr>
        <p:spPr>
          <a:xfrm>
            <a:off x="457200" y="1600200"/>
            <a:ext cx="8229600" cy="5069160"/>
          </a:xfrm>
        </p:spPr>
        <p:txBody>
          <a:bodyPr>
            <a:normAutofit/>
          </a:bodyPr>
          <a:lstStyle/>
          <a:p>
            <a:pPr marL="0" indent="0" algn="ctr">
              <a:buNone/>
            </a:pPr>
            <a:r>
              <a:rPr lang="en-US" sz="2400" dirty="0" err="1" smtClean="0"/>
              <a:t>Definitie</a:t>
            </a:r>
            <a:r>
              <a:rPr lang="en-US" sz="2400" dirty="0" smtClean="0"/>
              <a:t> van SROI</a:t>
            </a:r>
          </a:p>
          <a:p>
            <a:pPr>
              <a:buFontTx/>
              <a:buChar char="-"/>
            </a:pPr>
            <a:endParaRPr lang="en-US" sz="2400" dirty="0"/>
          </a:p>
          <a:p>
            <a:pPr marL="0" indent="0">
              <a:buNone/>
            </a:pPr>
            <a:endParaRPr lang="nl-NL" sz="2400" dirty="0" smtClean="0"/>
          </a:p>
          <a:p>
            <a:pPr marL="0" indent="0">
              <a:buNone/>
            </a:pPr>
            <a:r>
              <a:rPr lang="nl-NL" sz="2400" i="1" dirty="0" smtClean="0"/>
              <a:t>‘De inzet van </a:t>
            </a:r>
            <a:r>
              <a:rPr lang="nl-NL" sz="2400" i="1" dirty="0" err="1" smtClean="0"/>
              <a:t>Social</a:t>
            </a:r>
            <a:r>
              <a:rPr lang="nl-NL" sz="2400" i="1" dirty="0" smtClean="0"/>
              <a:t> Return betekent het maken van een afspraak in aanbestedingen en andere contractrelaties om mensen met een afstand tot de arbeidsmarkt aan werkervaring te helpen met als doel zicht op een reguliere arbeidsplaats.</a:t>
            </a:r>
          </a:p>
          <a:p>
            <a:pPr marL="0" indent="0">
              <a:buNone/>
            </a:pPr>
            <a:endParaRPr lang="nl-NL" sz="2400" i="1" dirty="0" smtClean="0"/>
          </a:p>
          <a:p>
            <a:pPr marL="0" indent="0">
              <a:buNone/>
            </a:pPr>
            <a:r>
              <a:rPr lang="nl-NL" sz="2400" i="1" dirty="0" smtClean="0"/>
              <a:t>Aanvullend kan ook een bijdrage worden geleverd aan bepaalde maatschappelijke doelen.</a:t>
            </a:r>
            <a:endParaRPr lang="nl-NL" sz="2400" i="1" dirty="0"/>
          </a:p>
        </p:txBody>
      </p:sp>
    </p:spTree>
    <p:extLst>
      <p:ext uri="{BB962C8B-B14F-4D97-AF65-F5344CB8AC3E}">
        <p14:creationId xmlns:p14="http://schemas.microsoft.com/office/powerpoint/2010/main" val="2169216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SROI in de </a:t>
            </a:r>
            <a:r>
              <a:rPr lang="en-US" dirty="0" err="1"/>
              <a:t>praktijk</a:t>
            </a:r>
            <a:endParaRPr lang="nl-NL" dirty="0"/>
          </a:p>
        </p:txBody>
      </p:sp>
      <p:sp>
        <p:nvSpPr>
          <p:cNvPr id="3" name="Tijdelijke aanduiding voor inhoud 2"/>
          <p:cNvSpPr>
            <a:spLocks noGrp="1"/>
          </p:cNvSpPr>
          <p:nvPr>
            <p:ph idx="1"/>
          </p:nvPr>
        </p:nvSpPr>
        <p:spPr/>
        <p:txBody>
          <a:bodyPr/>
          <a:lstStyle/>
          <a:p>
            <a:pPr marL="0" indent="0">
              <a:buNone/>
            </a:pPr>
            <a:r>
              <a:rPr lang="nl-NL" dirty="0" smtClean="0"/>
              <a:t>Belangrijkste uitgangspunten:</a:t>
            </a:r>
          </a:p>
          <a:p>
            <a:r>
              <a:rPr lang="nl-NL" sz="2800" dirty="0" smtClean="0"/>
              <a:t>SROI-voorwaarden opnemen in alle aanbestedingen voor diensten en werken (daar waar dat mogelijk is)</a:t>
            </a:r>
          </a:p>
          <a:p>
            <a:r>
              <a:rPr lang="nl-NL" sz="2800" dirty="0" smtClean="0"/>
              <a:t>Bij inschrijving wordt ingestemd met de SROI-voorwaarde</a:t>
            </a:r>
          </a:p>
          <a:p>
            <a:r>
              <a:rPr lang="nl-NL" sz="2800" dirty="0" smtClean="0"/>
              <a:t>Geen arbeidsmarktverdringing maar zoeken naar alternatief</a:t>
            </a:r>
          </a:p>
          <a:p>
            <a:r>
              <a:rPr lang="nl-NL" sz="2800" dirty="0" smtClean="0"/>
              <a:t>Het WSP denkt graag met u mee bij de invulling!</a:t>
            </a:r>
          </a:p>
          <a:p>
            <a:endParaRPr lang="nl-NL" dirty="0"/>
          </a:p>
        </p:txBody>
      </p:sp>
    </p:spTree>
    <p:extLst>
      <p:ext uri="{BB962C8B-B14F-4D97-AF65-F5344CB8AC3E}">
        <p14:creationId xmlns:p14="http://schemas.microsoft.com/office/powerpoint/2010/main" val="3734534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SROI in de </a:t>
            </a:r>
            <a:r>
              <a:rPr lang="en-US" dirty="0" err="1"/>
              <a:t>praktijk</a:t>
            </a:r>
            <a:endParaRPr lang="nl-NL" dirty="0"/>
          </a:p>
        </p:txBody>
      </p:sp>
      <p:sp>
        <p:nvSpPr>
          <p:cNvPr id="3" name="Tijdelijke aanduiding voor inhoud 2"/>
          <p:cNvSpPr>
            <a:spLocks noGrp="1"/>
          </p:cNvSpPr>
          <p:nvPr>
            <p:ph idx="1"/>
          </p:nvPr>
        </p:nvSpPr>
        <p:spPr/>
        <p:txBody>
          <a:bodyPr/>
          <a:lstStyle/>
          <a:p>
            <a:pPr marL="0" indent="0">
              <a:buNone/>
            </a:pPr>
            <a:r>
              <a:rPr lang="nl-NL" dirty="0" smtClean="0"/>
              <a:t>Doelgroepen:</a:t>
            </a:r>
          </a:p>
          <a:p>
            <a:r>
              <a:rPr lang="nl-NL" sz="2800" dirty="0" smtClean="0"/>
              <a:t>Werkzoekenden (</a:t>
            </a:r>
            <a:r>
              <a:rPr lang="nl-NL" sz="2800" dirty="0" err="1" smtClean="0"/>
              <a:t>ww</a:t>
            </a:r>
            <a:r>
              <a:rPr lang="nl-NL" sz="2800" dirty="0" smtClean="0"/>
              <a:t>, participatiewet) met uitkeringssituatie</a:t>
            </a:r>
          </a:p>
          <a:p>
            <a:r>
              <a:rPr lang="nl-NL" sz="2800" dirty="0" smtClean="0"/>
              <a:t>Mensen met een beperkte inzetbaarheid (Wajong en WSW)</a:t>
            </a:r>
          </a:p>
          <a:p>
            <a:r>
              <a:rPr lang="nl-NL" sz="2800" dirty="0" smtClean="0"/>
              <a:t>Leerlingen en stagiaires</a:t>
            </a:r>
            <a:endParaRPr lang="nl-NL" sz="2800" dirty="0"/>
          </a:p>
        </p:txBody>
      </p:sp>
    </p:spTree>
    <p:extLst>
      <p:ext uri="{BB962C8B-B14F-4D97-AF65-F5344CB8AC3E}">
        <p14:creationId xmlns:p14="http://schemas.microsoft.com/office/powerpoint/2010/main" val="3435379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SROI in de </a:t>
            </a:r>
            <a:r>
              <a:rPr lang="en-US" dirty="0" err="1"/>
              <a:t>praktijk</a:t>
            </a:r>
            <a:endParaRPr lang="nl-NL" dirty="0"/>
          </a:p>
        </p:txBody>
      </p:sp>
      <p:sp>
        <p:nvSpPr>
          <p:cNvPr id="3" name="Tijdelijke aanduiding voor inhoud 2"/>
          <p:cNvSpPr>
            <a:spLocks noGrp="1"/>
          </p:cNvSpPr>
          <p:nvPr>
            <p:ph idx="1"/>
          </p:nvPr>
        </p:nvSpPr>
        <p:spPr/>
        <p:txBody>
          <a:bodyPr/>
          <a:lstStyle/>
          <a:p>
            <a:pPr marL="0" indent="0">
              <a:buNone/>
            </a:pPr>
            <a:r>
              <a:rPr lang="nl-NL" dirty="0" smtClean="0"/>
              <a:t>Van pionieren naar organiseren, de praktijk:</a:t>
            </a:r>
          </a:p>
          <a:p>
            <a:r>
              <a:rPr lang="nl-NL" sz="2800" dirty="0" smtClean="0"/>
              <a:t>Gemeente Etten-Leur hanteert SROI sinds +/- 1 jaar</a:t>
            </a:r>
          </a:p>
          <a:p>
            <a:r>
              <a:rPr lang="nl-NL" sz="2800" dirty="0" smtClean="0"/>
              <a:t>Ongeveer 10 projecten, m.n. in infra</a:t>
            </a:r>
          </a:p>
          <a:p>
            <a:r>
              <a:rPr lang="nl-NL" sz="2800" dirty="0" smtClean="0"/>
              <a:t>Invulling: inzet gedurende project, WVS, stagiaires, maar ook contracten bepaalde tijd </a:t>
            </a:r>
          </a:p>
          <a:p>
            <a:r>
              <a:rPr lang="nl-NL" sz="2800" dirty="0" smtClean="0"/>
              <a:t>Af en toe lijkt het bijna vanzelf te gaan, andere keer echt samen zoeken naar een juiste invulling</a:t>
            </a:r>
          </a:p>
          <a:p>
            <a:r>
              <a:rPr lang="nl-NL" sz="2800" dirty="0" smtClean="0"/>
              <a:t>Momenteel nog erg lokaal bepaald, maar regionale aanpak wordt onderzocht</a:t>
            </a:r>
            <a:endParaRPr lang="nl-NL" sz="2800" dirty="0"/>
          </a:p>
        </p:txBody>
      </p:sp>
    </p:spTree>
    <p:extLst>
      <p:ext uri="{BB962C8B-B14F-4D97-AF65-F5344CB8AC3E}">
        <p14:creationId xmlns:p14="http://schemas.microsoft.com/office/powerpoint/2010/main" val="2078526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6862" y="1724819"/>
            <a:ext cx="6010275" cy="4276725"/>
          </a:xfrm>
        </p:spPr>
      </p:pic>
    </p:spTree>
    <p:extLst>
      <p:ext uri="{BB962C8B-B14F-4D97-AF65-F5344CB8AC3E}">
        <p14:creationId xmlns:p14="http://schemas.microsoft.com/office/powerpoint/2010/main" val="2059994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7</a:t>
            </a:r>
            <a:r>
              <a:rPr lang="en-US" dirty="0" smtClean="0"/>
              <a:t>. </a:t>
            </a:r>
            <a:r>
              <a:rPr lang="en-US" dirty="0" err="1" smtClean="0"/>
              <a:t>Vragen</a:t>
            </a:r>
            <a:endParaRPr lang="nl-NL"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26" y="1287378"/>
            <a:ext cx="3519474" cy="4148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inhoud 3"/>
          <p:cNvSpPr>
            <a:spLocks noGrp="1"/>
          </p:cNvSpPr>
          <p:nvPr>
            <p:ph idx="1"/>
          </p:nvPr>
        </p:nvSpPr>
        <p:spPr/>
        <p:txBody>
          <a:bodyPr/>
          <a:lstStyle/>
          <a:p>
            <a:endParaRPr lang="nl-NL" dirty="0"/>
          </a:p>
        </p:txBody>
      </p:sp>
    </p:spTree>
    <p:extLst>
      <p:ext uri="{BB962C8B-B14F-4D97-AF65-F5344CB8AC3E}">
        <p14:creationId xmlns:p14="http://schemas.microsoft.com/office/powerpoint/2010/main" val="2375128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1. </a:t>
            </a:r>
            <a:r>
              <a:rPr lang="en-US" dirty="0" err="1" smtClean="0"/>
              <a:t>WerkgeversSerivepunt</a:t>
            </a:r>
            <a:endParaRPr lang="nl-NL" dirty="0"/>
          </a:p>
        </p:txBody>
      </p:sp>
      <p:sp>
        <p:nvSpPr>
          <p:cNvPr id="3" name="Tijdelijke aanduiding voor inhoud 2"/>
          <p:cNvSpPr>
            <a:spLocks noGrp="1"/>
          </p:cNvSpPr>
          <p:nvPr>
            <p:ph idx="1"/>
          </p:nvPr>
        </p:nvSpPr>
        <p:spPr/>
        <p:txBody>
          <a:bodyPr/>
          <a:lstStyle/>
          <a:p>
            <a:endParaRPr lang="nl-NL" dirty="0"/>
          </a:p>
        </p:txBody>
      </p:sp>
      <p:pic>
        <p:nvPicPr>
          <p:cNvPr id="5" name="Afbeelding 4"/>
          <p:cNvPicPr>
            <a:picLocks noChangeAspect="1"/>
          </p:cNvPicPr>
          <p:nvPr/>
        </p:nvPicPr>
        <p:blipFill rotWithShape="1">
          <a:blip r:embed="rId2" cstate="print">
            <a:extLst>
              <a:ext uri="{28A0092B-C50C-407E-A947-70E740481C1C}">
                <a14:useLocalDpi xmlns:a14="http://schemas.microsoft.com/office/drawing/2010/main" val="0"/>
              </a:ext>
            </a:extLst>
          </a:blip>
          <a:srcRect l="3645" t="17694" r="8879" b="26106"/>
          <a:stretch/>
        </p:blipFill>
        <p:spPr>
          <a:xfrm>
            <a:off x="539552" y="476673"/>
            <a:ext cx="8240816" cy="5294314"/>
          </a:xfrm>
          <a:prstGeom prst="rect">
            <a:avLst/>
          </a:prstGeom>
        </p:spPr>
      </p:pic>
    </p:spTree>
    <p:extLst>
      <p:ext uri="{BB962C8B-B14F-4D97-AF65-F5344CB8AC3E}">
        <p14:creationId xmlns:p14="http://schemas.microsoft.com/office/powerpoint/2010/main" val="510626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1. </a:t>
            </a:r>
            <a:r>
              <a:rPr lang="en-US" dirty="0" err="1" smtClean="0"/>
              <a:t>WerkgeversServicepunt</a:t>
            </a:r>
            <a:endParaRPr lang="nl-NL" dirty="0"/>
          </a:p>
        </p:txBody>
      </p:sp>
      <p:sp>
        <p:nvSpPr>
          <p:cNvPr id="3" name="Tijdelijke aanduiding voor inhoud 2"/>
          <p:cNvSpPr>
            <a:spLocks noGrp="1"/>
          </p:cNvSpPr>
          <p:nvPr>
            <p:ph idx="1"/>
          </p:nvPr>
        </p:nvSpPr>
        <p:spPr>
          <a:xfrm>
            <a:off x="179512" y="1412776"/>
            <a:ext cx="8784976" cy="4713387"/>
          </a:xfrm>
        </p:spPr>
        <p:txBody>
          <a:bodyPr>
            <a:normAutofit lnSpcReduction="10000"/>
          </a:bodyPr>
          <a:lstStyle/>
          <a:p>
            <a:pPr marL="0" indent="0">
              <a:buNone/>
            </a:pPr>
            <a:r>
              <a:rPr lang="en-US" sz="2400" dirty="0" err="1" smtClean="0"/>
              <a:t>WerkgeversServicepunt</a:t>
            </a:r>
            <a:r>
              <a:rPr lang="en-US" sz="2400" dirty="0" smtClean="0"/>
              <a:t> </a:t>
            </a:r>
            <a:r>
              <a:rPr lang="en-US" sz="2400" dirty="0" err="1" smtClean="0"/>
              <a:t>werkt</a:t>
            </a:r>
            <a:r>
              <a:rPr lang="en-US" sz="2400" dirty="0" smtClean="0"/>
              <a:t> </a:t>
            </a:r>
            <a:r>
              <a:rPr lang="en-US" sz="2400" dirty="0" err="1" smtClean="0"/>
              <a:t>samen</a:t>
            </a:r>
            <a:r>
              <a:rPr lang="en-US" sz="2400" dirty="0" smtClean="0"/>
              <a:t> in 4 </a:t>
            </a:r>
            <a:r>
              <a:rPr lang="en-US" sz="2400" dirty="0" err="1" smtClean="0"/>
              <a:t>subregio’s</a:t>
            </a:r>
            <a:r>
              <a:rPr lang="en-US" sz="2400" dirty="0" smtClean="0"/>
              <a:t>;</a:t>
            </a:r>
          </a:p>
          <a:p>
            <a:pPr marL="0" indent="0">
              <a:buNone/>
            </a:pPr>
            <a:endParaRPr lang="en-US" sz="2400" dirty="0" smtClean="0"/>
          </a:p>
          <a:p>
            <a:pPr>
              <a:buFont typeface="Wingdings" panose="05000000000000000000" pitchFamily="2" charset="2"/>
              <a:buChar char="Ø"/>
            </a:pPr>
            <a:r>
              <a:rPr lang="en-US" sz="2400" dirty="0" err="1" smtClean="0"/>
              <a:t>WerkLink</a:t>
            </a:r>
            <a:r>
              <a:rPr lang="en-US" sz="2400" dirty="0" smtClean="0"/>
              <a:t> (</a:t>
            </a:r>
            <a:r>
              <a:rPr lang="en-US" sz="2400" dirty="0" err="1" smtClean="0"/>
              <a:t>Oosterhout</a:t>
            </a:r>
            <a:r>
              <a:rPr lang="en-US" sz="2400" dirty="0" smtClean="0"/>
              <a:t>, </a:t>
            </a:r>
            <a:r>
              <a:rPr lang="en-US" sz="2400" dirty="0" err="1" smtClean="0"/>
              <a:t>Werkendam</a:t>
            </a:r>
            <a:r>
              <a:rPr lang="en-US" sz="2400" dirty="0" smtClean="0"/>
              <a:t>, </a:t>
            </a:r>
            <a:r>
              <a:rPr lang="en-US" sz="2400" dirty="0" err="1" smtClean="0"/>
              <a:t>Woudrichem</a:t>
            </a:r>
            <a:r>
              <a:rPr lang="en-US" sz="2400" dirty="0" smtClean="0"/>
              <a:t>, </a:t>
            </a:r>
            <a:r>
              <a:rPr lang="en-US" sz="2400" dirty="0" err="1" smtClean="0"/>
              <a:t>Aalburg</a:t>
            </a:r>
            <a:r>
              <a:rPr lang="en-US" sz="2400" dirty="0" smtClean="0"/>
              <a:t>, </a:t>
            </a:r>
            <a:r>
              <a:rPr lang="en-US" sz="2400" dirty="0" err="1" smtClean="0"/>
              <a:t>Drimmelen</a:t>
            </a:r>
            <a:r>
              <a:rPr lang="en-US" sz="2400" dirty="0" smtClean="0"/>
              <a:t> </a:t>
            </a:r>
            <a:r>
              <a:rPr lang="en-US" sz="2400" dirty="0" err="1" smtClean="0"/>
              <a:t>en</a:t>
            </a:r>
            <a:r>
              <a:rPr lang="en-US" sz="2400" dirty="0" smtClean="0"/>
              <a:t> </a:t>
            </a:r>
            <a:r>
              <a:rPr lang="en-US" sz="2400" dirty="0" err="1" smtClean="0"/>
              <a:t>Geertruidenberg</a:t>
            </a:r>
            <a:r>
              <a:rPr lang="en-US" sz="2400" dirty="0" smtClean="0"/>
              <a:t>)</a:t>
            </a:r>
          </a:p>
          <a:p>
            <a:pPr>
              <a:buFont typeface="Wingdings" panose="05000000000000000000" pitchFamily="2" charset="2"/>
              <a:buChar char="Ø"/>
            </a:pPr>
            <a:endParaRPr lang="en-US" sz="2400" dirty="0" smtClean="0"/>
          </a:p>
          <a:p>
            <a:pPr>
              <a:buFont typeface="Wingdings" panose="05000000000000000000" pitchFamily="2" charset="2"/>
              <a:buChar char="Ø"/>
            </a:pPr>
            <a:r>
              <a:rPr lang="en-US" sz="2400" dirty="0" err="1" smtClean="0"/>
              <a:t>Ateagroep</a:t>
            </a:r>
            <a:r>
              <a:rPr lang="en-US" sz="2400" dirty="0" smtClean="0"/>
              <a:t> (Breda </a:t>
            </a:r>
            <a:r>
              <a:rPr lang="en-US" sz="2400" dirty="0" err="1" smtClean="0"/>
              <a:t>en</a:t>
            </a:r>
            <a:r>
              <a:rPr lang="en-US" sz="2400" dirty="0" smtClean="0"/>
              <a:t> </a:t>
            </a:r>
            <a:r>
              <a:rPr lang="en-US" sz="2400" dirty="0" err="1" smtClean="0"/>
              <a:t>Baarle</a:t>
            </a:r>
            <a:r>
              <a:rPr lang="en-US" sz="2400" dirty="0" smtClean="0"/>
              <a:t> Nassau)</a:t>
            </a:r>
          </a:p>
          <a:p>
            <a:pPr>
              <a:buFont typeface="Wingdings" panose="05000000000000000000" pitchFamily="2" charset="2"/>
              <a:buChar char="Ø"/>
            </a:pPr>
            <a:endParaRPr lang="en-US" sz="2400" dirty="0" smtClean="0"/>
          </a:p>
          <a:p>
            <a:pPr>
              <a:buFont typeface="Wingdings" panose="05000000000000000000" pitchFamily="2" charset="2"/>
              <a:buChar char="Ø"/>
            </a:pPr>
            <a:r>
              <a:rPr lang="en-US" sz="2400" dirty="0" smtClean="0"/>
              <a:t>Hart van West-Brabant (</a:t>
            </a:r>
            <a:r>
              <a:rPr lang="en-US" sz="2400" dirty="0" err="1" smtClean="0"/>
              <a:t>Etten-Leur</a:t>
            </a:r>
            <a:r>
              <a:rPr lang="en-US" sz="2400" dirty="0" smtClean="0"/>
              <a:t>, </a:t>
            </a:r>
            <a:r>
              <a:rPr lang="en-US" sz="2400" dirty="0" err="1" smtClean="0"/>
              <a:t>Moerdijk</a:t>
            </a:r>
            <a:r>
              <a:rPr lang="en-US" sz="2400" dirty="0" smtClean="0"/>
              <a:t>, </a:t>
            </a:r>
            <a:r>
              <a:rPr lang="en-US" sz="2400" dirty="0" err="1" smtClean="0"/>
              <a:t>Halderberge</a:t>
            </a:r>
            <a:r>
              <a:rPr lang="en-US" sz="2400" dirty="0" smtClean="0"/>
              <a:t>, </a:t>
            </a:r>
            <a:r>
              <a:rPr lang="en-US" sz="2400" dirty="0" err="1" smtClean="0"/>
              <a:t>Rucphen</a:t>
            </a:r>
            <a:r>
              <a:rPr lang="en-US" sz="2400" dirty="0" smtClean="0"/>
              <a:t>, Zundert </a:t>
            </a:r>
            <a:r>
              <a:rPr lang="en-US" sz="2400" dirty="0" err="1" smtClean="0"/>
              <a:t>en</a:t>
            </a:r>
            <a:r>
              <a:rPr lang="en-US" sz="2400" dirty="0" smtClean="0"/>
              <a:t> Roosendaal)</a:t>
            </a:r>
          </a:p>
          <a:p>
            <a:pPr marL="0" indent="0">
              <a:buNone/>
            </a:pPr>
            <a:endParaRPr lang="en-US" sz="2400" dirty="0" smtClean="0"/>
          </a:p>
          <a:p>
            <a:pPr>
              <a:buFont typeface="Wingdings" panose="05000000000000000000" pitchFamily="2" charset="2"/>
              <a:buChar char="Ø"/>
            </a:pPr>
            <a:r>
              <a:rPr lang="en-US" sz="2400" dirty="0" smtClean="0"/>
              <a:t>ISD </a:t>
            </a:r>
            <a:r>
              <a:rPr lang="en-US" sz="2400" dirty="0" err="1" smtClean="0"/>
              <a:t>Brabantse</a:t>
            </a:r>
            <a:r>
              <a:rPr lang="en-US" sz="2400" dirty="0" smtClean="0"/>
              <a:t> </a:t>
            </a:r>
            <a:r>
              <a:rPr lang="en-US" sz="2400" dirty="0" err="1" smtClean="0"/>
              <a:t>Wal</a:t>
            </a:r>
            <a:r>
              <a:rPr lang="en-US" sz="2400" dirty="0" smtClean="0"/>
              <a:t> (Bergen op Zoom, </a:t>
            </a:r>
            <a:r>
              <a:rPr lang="en-US" sz="2400" dirty="0" err="1" smtClean="0"/>
              <a:t>Woensdrecht</a:t>
            </a:r>
            <a:r>
              <a:rPr lang="en-US" sz="2400" dirty="0" smtClean="0"/>
              <a:t> </a:t>
            </a:r>
            <a:r>
              <a:rPr lang="en-US" sz="2400" dirty="0" err="1" smtClean="0"/>
              <a:t>en</a:t>
            </a:r>
            <a:r>
              <a:rPr lang="en-US" sz="2400" dirty="0" smtClean="0"/>
              <a:t> </a:t>
            </a:r>
            <a:r>
              <a:rPr lang="en-US" sz="2400" dirty="0" err="1" smtClean="0"/>
              <a:t>Steenbergen</a:t>
            </a:r>
            <a:r>
              <a:rPr lang="en-US" sz="2400" dirty="0" smtClean="0"/>
              <a:t>)</a:t>
            </a:r>
          </a:p>
          <a:p>
            <a:pPr>
              <a:buFont typeface="Wingdings" panose="05000000000000000000" pitchFamily="2" charset="2"/>
              <a:buChar char="Ø"/>
            </a:pPr>
            <a:endParaRPr lang="en-US" sz="2400" dirty="0" smtClean="0"/>
          </a:p>
        </p:txBody>
      </p:sp>
    </p:spTree>
    <p:extLst>
      <p:ext uri="{BB962C8B-B14F-4D97-AF65-F5344CB8AC3E}">
        <p14:creationId xmlns:p14="http://schemas.microsoft.com/office/powerpoint/2010/main" val="3393972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1. </a:t>
            </a:r>
            <a:r>
              <a:rPr lang="en-US" dirty="0" err="1" smtClean="0"/>
              <a:t>WerkgeversServicepunt</a:t>
            </a:r>
            <a:endParaRPr lang="nl-NL" dirty="0"/>
          </a:p>
        </p:txBody>
      </p:sp>
      <p:sp>
        <p:nvSpPr>
          <p:cNvPr id="3" name="Tijdelijke aanduiding voor inhoud 2"/>
          <p:cNvSpPr>
            <a:spLocks noGrp="1"/>
          </p:cNvSpPr>
          <p:nvPr>
            <p:ph idx="1"/>
          </p:nvPr>
        </p:nvSpPr>
        <p:spPr>
          <a:xfrm>
            <a:off x="457200" y="1600200"/>
            <a:ext cx="8363272" cy="4525963"/>
          </a:xfrm>
        </p:spPr>
        <p:txBody>
          <a:bodyPr>
            <a:normAutofit fontScale="77500" lnSpcReduction="20000"/>
          </a:bodyPr>
          <a:lstStyle/>
          <a:p>
            <a:pPr marL="0" indent="0">
              <a:buNone/>
            </a:pPr>
            <a:r>
              <a:rPr lang="en-US" sz="2600" dirty="0" err="1" smtClean="0"/>
              <a:t>Voordelen</a:t>
            </a:r>
            <a:r>
              <a:rPr lang="en-US" sz="2600" dirty="0" smtClean="0"/>
              <a:t> van </a:t>
            </a:r>
            <a:r>
              <a:rPr lang="en-US" sz="2600" dirty="0" err="1" smtClean="0"/>
              <a:t>deze</a:t>
            </a:r>
            <a:r>
              <a:rPr lang="en-US" sz="2600" dirty="0" smtClean="0"/>
              <a:t> </a:t>
            </a:r>
            <a:r>
              <a:rPr lang="en-US" sz="2600" dirty="0" err="1" smtClean="0"/>
              <a:t>samenwerking</a:t>
            </a:r>
            <a:r>
              <a:rPr lang="en-US" sz="2600" dirty="0" smtClean="0"/>
              <a:t> </a:t>
            </a:r>
            <a:r>
              <a:rPr lang="en-US" sz="2600" dirty="0" err="1" smtClean="0"/>
              <a:t>voor</a:t>
            </a:r>
            <a:r>
              <a:rPr lang="en-US" sz="2600" dirty="0" smtClean="0"/>
              <a:t> u;</a:t>
            </a:r>
          </a:p>
          <a:p>
            <a:pPr marL="0" indent="0">
              <a:buNone/>
            </a:pPr>
            <a:endParaRPr lang="en-US" sz="2600" dirty="0" smtClean="0"/>
          </a:p>
          <a:p>
            <a:pPr>
              <a:buFont typeface="Wingdings" panose="05000000000000000000" pitchFamily="2" charset="2"/>
              <a:buChar char="Ø"/>
            </a:pPr>
            <a:r>
              <a:rPr lang="en-US" sz="2600" dirty="0" smtClean="0"/>
              <a:t> </a:t>
            </a:r>
            <a:r>
              <a:rPr lang="en-US" sz="2600" dirty="0" err="1" smtClean="0"/>
              <a:t>Er</a:t>
            </a:r>
            <a:r>
              <a:rPr lang="en-US" sz="2600" dirty="0" smtClean="0"/>
              <a:t> </a:t>
            </a:r>
            <a:r>
              <a:rPr lang="en-US" sz="2600" dirty="0" err="1" smtClean="0"/>
              <a:t>komt</a:t>
            </a:r>
            <a:r>
              <a:rPr lang="en-US" sz="2600" dirty="0" smtClean="0"/>
              <a:t> 1 </a:t>
            </a:r>
            <a:r>
              <a:rPr lang="en-US" sz="2600" dirty="0" err="1" smtClean="0"/>
              <a:t>vaste</a:t>
            </a:r>
            <a:r>
              <a:rPr lang="en-US" sz="2600" dirty="0" smtClean="0"/>
              <a:t> </a:t>
            </a:r>
            <a:r>
              <a:rPr lang="en-US" sz="2600" dirty="0" err="1" smtClean="0"/>
              <a:t>contactpersoon</a:t>
            </a:r>
            <a:r>
              <a:rPr lang="en-US" sz="2600" dirty="0" smtClean="0"/>
              <a:t> </a:t>
            </a:r>
            <a:r>
              <a:rPr lang="en-US" sz="2600" dirty="0" err="1" smtClean="0"/>
              <a:t>voor</a:t>
            </a:r>
            <a:r>
              <a:rPr lang="en-US" sz="2600" dirty="0" smtClean="0"/>
              <a:t> u </a:t>
            </a:r>
            <a:r>
              <a:rPr lang="en-US" sz="2600" dirty="0" err="1" smtClean="0"/>
              <a:t>namens</a:t>
            </a:r>
            <a:r>
              <a:rPr lang="en-US" sz="2600" dirty="0" smtClean="0"/>
              <a:t> </a:t>
            </a:r>
            <a:r>
              <a:rPr lang="en-US" sz="2600" dirty="0" err="1" smtClean="0"/>
              <a:t>alle</a:t>
            </a:r>
            <a:r>
              <a:rPr lang="en-US" sz="2600" dirty="0" smtClean="0"/>
              <a:t> </a:t>
            </a:r>
            <a:r>
              <a:rPr lang="en-US" sz="2600" dirty="0" err="1" smtClean="0"/>
              <a:t>organisaties</a:t>
            </a:r>
            <a:r>
              <a:rPr lang="en-US" sz="2600" dirty="0" smtClean="0"/>
              <a:t> (</a:t>
            </a:r>
            <a:r>
              <a:rPr lang="en-US" sz="2600" dirty="0" err="1" smtClean="0"/>
              <a:t>gemeenten</a:t>
            </a:r>
            <a:r>
              <a:rPr lang="en-US" sz="2600" dirty="0" smtClean="0"/>
              <a:t>, UWV </a:t>
            </a:r>
            <a:r>
              <a:rPr lang="en-US" sz="2600" dirty="0" err="1" smtClean="0"/>
              <a:t>en</a:t>
            </a:r>
            <a:r>
              <a:rPr lang="en-US" sz="2600" dirty="0" smtClean="0"/>
              <a:t> SW-</a:t>
            </a:r>
            <a:r>
              <a:rPr lang="en-US" sz="2600" dirty="0" err="1" smtClean="0"/>
              <a:t>bedrijven</a:t>
            </a:r>
            <a:r>
              <a:rPr lang="en-US" sz="2600" dirty="0" smtClean="0"/>
              <a:t>)</a:t>
            </a:r>
          </a:p>
          <a:p>
            <a:pPr marL="0" indent="0">
              <a:buNone/>
            </a:pPr>
            <a:endParaRPr lang="en-US" sz="2600" dirty="0" smtClean="0"/>
          </a:p>
          <a:p>
            <a:pPr>
              <a:buFont typeface="Wingdings" panose="05000000000000000000" pitchFamily="2" charset="2"/>
              <a:buChar char="Ø"/>
            </a:pPr>
            <a:r>
              <a:rPr lang="en-US" sz="2600" dirty="0" err="1" smtClean="0"/>
              <a:t>Vacatures</a:t>
            </a:r>
            <a:r>
              <a:rPr lang="en-US" sz="2600" dirty="0" smtClean="0"/>
              <a:t> </a:t>
            </a:r>
            <a:r>
              <a:rPr lang="en-US" sz="2600" dirty="0" err="1" smtClean="0"/>
              <a:t>worden</a:t>
            </a:r>
            <a:r>
              <a:rPr lang="en-US" sz="2600" dirty="0" smtClean="0"/>
              <a:t> breed </a:t>
            </a:r>
            <a:r>
              <a:rPr lang="en-US" sz="2600" dirty="0" err="1" smtClean="0"/>
              <a:t>uitgezet</a:t>
            </a:r>
            <a:r>
              <a:rPr lang="en-US" sz="2600" dirty="0"/>
              <a:t> </a:t>
            </a:r>
            <a:r>
              <a:rPr lang="en-US" sz="2600" dirty="0" err="1" smtClean="0"/>
              <a:t>bij</a:t>
            </a:r>
            <a:r>
              <a:rPr lang="en-US" sz="2600" dirty="0" smtClean="0"/>
              <a:t> </a:t>
            </a:r>
            <a:r>
              <a:rPr lang="en-US" sz="2600" dirty="0" err="1" smtClean="0"/>
              <a:t>alle</a:t>
            </a:r>
            <a:r>
              <a:rPr lang="en-US" sz="2600" dirty="0" smtClean="0"/>
              <a:t> </a:t>
            </a:r>
            <a:r>
              <a:rPr lang="en-US" sz="2600" dirty="0" err="1" smtClean="0"/>
              <a:t>werkzoekenden</a:t>
            </a:r>
            <a:r>
              <a:rPr lang="en-US" sz="2600" dirty="0" smtClean="0"/>
              <a:t> van West-Brabant</a:t>
            </a:r>
          </a:p>
          <a:p>
            <a:pPr>
              <a:buFont typeface="Wingdings" panose="05000000000000000000" pitchFamily="2" charset="2"/>
              <a:buChar char="Ø"/>
            </a:pPr>
            <a:endParaRPr lang="en-US" sz="2600" dirty="0"/>
          </a:p>
          <a:p>
            <a:pPr>
              <a:buFont typeface="Wingdings" panose="05000000000000000000" pitchFamily="2" charset="2"/>
              <a:buChar char="Ø"/>
            </a:pPr>
            <a:r>
              <a:rPr lang="en-US" sz="2600" dirty="0" err="1" smtClean="0"/>
              <a:t>Er</a:t>
            </a:r>
            <a:r>
              <a:rPr lang="en-US" sz="2600" dirty="0" smtClean="0"/>
              <a:t> </a:t>
            </a:r>
            <a:r>
              <a:rPr lang="en-US" sz="2600" dirty="0" err="1" smtClean="0"/>
              <a:t>wordt</a:t>
            </a:r>
            <a:r>
              <a:rPr lang="en-US" sz="2600" dirty="0" smtClean="0"/>
              <a:t> </a:t>
            </a:r>
            <a:r>
              <a:rPr lang="en-US" sz="2600" dirty="0" err="1" smtClean="0"/>
              <a:t>gewerkt</a:t>
            </a:r>
            <a:r>
              <a:rPr lang="en-US" sz="2600" dirty="0" smtClean="0"/>
              <a:t> met </a:t>
            </a:r>
            <a:r>
              <a:rPr lang="en-US" sz="2600" dirty="0" err="1" smtClean="0"/>
              <a:t>eenduidige</a:t>
            </a:r>
            <a:r>
              <a:rPr lang="en-US" sz="2600" dirty="0" smtClean="0"/>
              <a:t> </a:t>
            </a:r>
            <a:r>
              <a:rPr lang="en-US" sz="2600" dirty="0" err="1" smtClean="0"/>
              <a:t>instrumenten</a:t>
            </a:r>
            <a:endParaRPr lang="en-US" sz="2600" dirty="0" smtClean="0"/>
          </a:p>
          <a:p>
            <a:pPr>
              <a:buFont typeface="Wingdings" panose="05000000000000000000" pitchFamily="2" charset="2"/>
              <a:buChar char="Ø"/>
            </a:pPr>
            <a:endParaRPr lang="en-US" sz="2600" dirty="0"/>
          </a:p>
          <a:p>
            <a:pPr>
              <a:buFont typeface="Wingdings" panose="05000000000000000000" pitchFamily="2" charset="2"/>
              <a:buChar char="Ø"/>
            </a:pPr>
            <a:r>
              <a:rPr lang="en-US" sz="2600" dirty="0" err="1" smtClean="0"/>
              <a:t>Er</a:t>
            </a:r>
            <a:r>
              <a:rPr lang="en-US" sz="2600" dirty="0" smtClean="0"/>
              <a:t> </a:t>
            </a:r>
            <a:r>
              <a:rPr lang="en-US" sz="2600" dirty="0" err="1" smtClean="0"/>
              <a:t>komt</a:t>
            </a:r>
            <a:r>
              <a:rPr lang="en-US" sz="2600" dirty="0" smtClean="0"/>
              <a:t> </a:t>
            </a:r>
            <a:r>
              <a:rPr lang="en-US" sz="2600" dirty="0" err="1" smtClean="0"/>
              <a:t>eenduidige</a:t>
            </a:r>
            <a:r>
              <a:rPr lang="en-US" sz="2600" dirty="0" smtClean="0"/>
              <a:t> ICT-</a:t>
            </a:r>
            <a:r>
              <a:rPr lang="en-US" sz="2600" dirty="0" err="1" smtClean="0"/>
              <a:t>ondersteuning</a:t>
            </a:r>
            <a:r>
              <a:rPr lang="en-US" sz="2600" dirty="0" smtClean="0"/>
              <a:t> </a:t>
            </a:r>
            <a:r>
              <a:rPr lang="en-US" sz="2600" dirty="0" err="1" smtClean="0"/>
              <a:t>zodat</a:t>
            </a:r>
            <a:r>
              <a:rPr lang="en-US" sz="2600" dirty="0" smtClean="0"/>
              <a:t> we het </a:t>
            </a:r>
            <a:r>
              <a:rPr lang="en-US" sz="2600" dirty="0" err="1" smtClean="0"/>
              <a:t>aanbod</a:t>
            </a:r>
            <a:r>
              <a:rPr lang="en-US" sz="2600" dirty="0" smtClean="0"/>
              <a:t> </a:t>
            </a:r>
            <a:r>
              <a:rPr lang="en-US" sz="2600" dirty="0" err="1" smtClean="0"/>
              <a:t>goed</a:t>
            </a:r>
            <a:r>
              <a:rPr lang="en-US" sz="2600" dirty="0" smtClean="0"/>
              <a:t> </a:t>
            </a:r>
            <a:r>
              <a:rPr lang="en-US" sz="2600" dirty="0" err="1" smtClean="0"/>
              <a:t>kunnen</a:t>
            </a:r>
            <a:r>
              <a:rPr lang="en-US" sz="2600" dirty="0" smtClean="0"/>
              <a:t> </a:t>
            </a:r>
            <a:r>
              <a:rPr lang="en-US" sz="2600" dirty="0" err="1" smtClean="0"/>
              <a:t>aansluiten</a:t>
            </a:r>
            <a:r>
              <a:rPr lang="en-US" sz="2600" dirty="0" smtClean="0"/>
              <a:t> op </a:t>
            </a:r>
            <a:r>
              <a:rPr lang="en-US" sz="2600" dirty="0" err="1" smtClean="0"/>
              <a:t>uw</a:t>
            </a:r>
            <a:r>
              <a:rPr lang="en-US" sz="2600" dirty="0" smtClean="0"/>
              <a:t> </a:t>
            </a:r>
            <a:r>
              <a:rPr lang="en-US" sz="2600" dirty="0" err="1" smtClean="0"/>
              <a:t>behoefte</a:t>
            </a:r>
            <a:endParaRPr lang="en-US" sz="2600" dirty="0" smtClean="0"/>
          </a:p>
          <a:p>
            <a:pPr>
              <a:buFont typeface="Wingdings" panose="05000000000000000000" pitchFamily="2" charset="2"/>
              <a:buChar char="Ø"/>
            </a:pPr>
            <a:endParaRPr lang="en-US" sz="2600" dirty="0"/>
          </a:p>
          <a:p>
            <a:pPr>
              <a:buFont typeface="Wingdings" panose="05000000000000000000" pitchFamily="2" charset="2"/>
              <a:buChar char="Ø"/>
            </a:pPr>
            <a:r>
              <a:rPr lang="en-US" sz="2600" dirty="0" err="1" smtClean="0"/>
              <a:t>Er</a:t>
            </a:r>
            <a:r>
              <a:rPr lang="en-US" sz="2600" dirty="0" smtClean="0"/>
              <a:t> </a:t>
            </a:r>
            <a:r>
              <a:rPr lang="en-US" sz="2600" dirty="0" err="1" smtClean="0"/>
              <a:t>wordt</a:t>
            </a:r>
            <a:r>
              <a:rPr lang="en-US" sz="2600" dirty="0" smtClean="0"/>
              <a:t> </a:t>
            </a:r>
            <a:r>
              <a:rPr lang="en-US" sz="2600" dirty="0" err="1" smtClean="0"/>
              <a:t>samengewerkt</a:t>
            </a:r>
            <a:r>
              <a:rPr lang="en-US" sz="2600" dirty="0" smtClean="0"/>
              <a:t> met </a:t>
            </a:r>
            <a:r>
              <a:rPr lang="en-US" sz="2600" dirty="0" err="1" smtClean="0"/>
              <a:t>intermediairs</a:t>
            </a:r>
            <a:r>
              <a:rPr lang="en-US" sz="2600" dirty="0" smtClean="0"/>
              <a:t> </a:t>
            </a:r>
            <a:r>
              <a:rPr lang="en-US" sz="2600" dirty="0" err="1" smtClean="0"/>
              <a:t>en</a:t>
            </a:r>
            <a:r>
              <a:rPr lang="en-US" sz="2600" dirty="0" smtClean="0"/>
              <a:t> </a:t>
            </a:r>
            <a:r>
              <a:rPr lang="en-US" sz="2600" dirty="0" err="1" smtClean="0"/>
              <a:t>uw</a:t>
            </a:r>
            <a:r>
              <a:rPr lang="en-US" sz="2600" dirty="0" smtClean="0"/>
              <a:t> </a:t>
            </a:r>
            <a:r>
              <a:rPr lang="en-US" sz="2600" dirty="0" err="1" smtClean="0"/>
              <a:t>vraag</a:t>
            </a:r>
            <a:r>
              <a:rPr lang="en-US" sz="2600" dirty="0" smtClean="0"/>
              <a:t> </a:t>
            </a:r>
            <a:r>
              <a:rPr lang="en-US" sz="2600" dirty="0" err="1" smtClean="0"/>
              <a:t>wordt</a:t>
            </a:r>
            <a:r>
              <a:rPr lang="en-US" sz="2600" dirty="0" smtClean="0"/>
              <a:t> </a:t>
            </a:r>
            <a:r>
              <a:rPr lang="en-US" sz="2600" dirty="0" err="1" smtClean="0"/>
              <a:t>centraal</a:t>
            </a:r>
            <a:r>
              <a:rPr lang="en-US" sz="2600" dirty="0" smtClean="0"/>
              <a:t> </a:t>
            </a:r>
            <a:r>
              <a:rPr lang="en-US" sz="2600" dirty="0" err="1" smtClean="0"/>
              <a:t>gesteld</a:t>
            </a:r>
            <a:endParaRPr lang="en-US" sz="2600" dirty="0" smtClean="0"/>
          </a:p>
          <a:p>
            <a:pPr marL="0" indent="0">
              <a:buNone/>
            </a:pPr>
            <a:endParaRPr lang="en-US" sz="2400"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nl-NL" dirty="0"/>
          </a:p>
        </p:txBody>
      </p:sp>
    </p:spTree>
    <p:extLst>
      <p:ext uri="{BB962C8B-B14F-4D97-AF65-F5344CB8AC3E}">
        <p14:creationId xmlns:p14="http://schemas.microsoft.com/office/powerpoint/2010/main" val="2181363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1. </a:t>
            </a:r>
            <a:r>
              <a:rPr lang="en-US" dirty="0" err="1" smtClean="0"/>
              <a:t>WerkgeversServicepunt</a:t>
            </a:r>
            <a:endParaRPr lang="nl-NL" dirty="0"/>
          </a:p>
        </p:txBody>
      </p:sp>
      <p:sp>
        <p:nvSpPr>
          <p:cNvPr id="3" name="Tijdelijke aanduiding voor inhoud 2"/>
          <p:cNvSpPr>
            <a:spLocks noGrp="1"/>
          </p:cNvSpPr>
          <p:nvPr>
            <p:ph idx="1"/>
          </p:nvPr>
        </p:nvSpPr>
        <p:spPr>
          <a:xfrm>
            <a:off x="457200" y="1412776"/>
            <a:ext cx="8229600" cy="4713387"/>
          </a:xfrm>
        </p:spPr>
        <p:txBody>
          <a:bodyPr>
            <a:normAutofit lnSpcReduction="10000"/>
          </a:bodyPr>
          <a:lstStyle/>
          <a:p>
            <a:pPr marL="0" indent="0">
              <a:buNone/>
            </a:pPr>
            <a:r>
              <a:rPr lang="en-US" sz="2400" dirty="0" err="1" smtClean="0"/>
              <a:t>Welke</a:t>
            </a:r>
            <a:r>
              <a:rPr lang="en-US" sz="2400" dirty="0" smtClean="0"/>
              <a:t> </a:t>
            </a:r>
            <a:r>
              <a:rPr lang="en-US" sz="2400" dirty="0" err="1" smtClean="0"/>
              <a:t>diensten</a:t>
            </a:r>
            <a:r>
              <a:rPr lang="en-US" sz="2400" dirty="0" smtClean="0"/>
              <a:t> </a:t>
            </a:r>
            <a:r>
              <a:rPr lang="en-US" sz="2400" dirty="0" err="1" smtClean="0"/>
              <a:t>bieden</a:t>
            </a:r>
            <a:r>
              <a:rPr lang="en-US" sz="2400" dirty="0" smtClean="0"/>
              <a:t> </a:t>
            </a:r>
            <a:r>
              <a:rPr lang="en-US" sz="2400" dirty="0" err="1" smtClean="0"/>
              <a:t>wij</a:t>
            </a:r>
            <a:r>
              <a:rPr lang="en-US" sz="2400" dirty="0" smtClean="0"/>
              <a:t>;</a:t>
            </a:r>
          </a:p>
          <a:p>
            <a:pPr>
              <a:buFont typeface="Wingdings" panose="05000000000000000000" pitchFamily="2" charset="2"/>
              <a:buChar char="Ø"/>
            </a:pPr>
            <a:r>
              <a:rPr lang="en-US" sz="2400" dirty="0" err="1" smtClean="0"/>
              <a:t>Aanbod</a:t>
            </a:r>
            <a:r>
              <a:rPr lang="en-US" sz="2400" dirty="0" smtClean="0"/>
              <a:t> </a:t>
            </a:r>
            <a:r>
              <a:rPr lang="en-US" sz="2400" dirty="0" err="1" smtClean="0"/>
              <a:t>inzichtelijk</a:t>
            </a:r>
            <a:r>
              <a:rPr lang="en-US" sz="2400" dirty="0" smtClean="0"/>
              <a:t> </a:t>
            </a:r>
            <a:r>
              <a:rPr lang="en-US" sz="2400" dirty="0" err="1" smtClean="0"/>
              <a:t>maken</a:t>
            </a:r>
            <a:r>
              <a:rPr lang="en-US" sz="2400" dirty="0"/>
              <a:t> </a:t>
            </a:r>
            <a:r>
              <a:rPr lang="en-US" sz="2400" dirty="0" err="1" smtClean="0"/>
              <a:t>voor</a:t>
            </a:r>
            <a:r>
              <a:rPr lang="en-US" sz="2400" dirty="0" smtClean="0"/>
              <a:t> de </a:t>
            </a:r>
            <a:r>
              <a:rPr lang="en-US" sz="2400" dirty="0" err="1" smtClean="0"/>
              <a:t>beste</a:t>
            </a:r>
            <a:r>
              <a:rPr lang="en-US" sz="2400" dirty="0" smtClean="0"/>
              <a:t> match </a:t>
            </a:r>
            <a:r>
              <a:rPr lang="en-US" sz="2400" dirty="0" err="1" smtClean="0"/>
              <a:t>bij</a:t>
            </a:r>
            <a:r>
              <a:rPr lang="en-US" sz="2400" dirty="0" smtClean="0"/>
              <a:t> u</a:t>
            </a:r>
          </a:p>
          <a:p>
            <a:pPr>
              <a:buFont typeface="Wingdings" panose="05000000000000000000" pitchFamily="2" charset="2"/>
              <a:buChar char="Ø"/>
            </a:pPr>
            <a:endParaRPr lang="en-US" sz="2400" dirty="0" smtClean="0"/>
          </a:p>
          <a:p>
            <a:pPr>
              <a:buFont typeface="Wingdings" panose="05000000000000000000" pitchFamily="2" charset="2"/>
              <a:buChar char="Ø"/>
            </a:pPr>
            <a:r>
              <a:rPr lang="en-US" sz="2400" dirty="0" err="1" smtClean="0"/>
              <a:t>Verzorgen</a:t>
            </a:r>
            <a:r>
              <a:rPr lang="en-US" sz="2400" dirty="0" smtClean="0"/>
              <a:t> van </a:t>
            </a:r>
            <a:r>
              <a:rPr lang="en-US" sz="2400" dirty="0" err="1" smtClean="0"/>
              <a:t>bedrijfspresentaties</a:t>
            </a:r>
            <a:r>
              <a:rPr lang="en-US" sz="2400" dirty="0" smtClean="0"/>
              <a:t> in </a:t>
            </a:r>
            <a:r>
              <a:rPr lang="en-US" sz="2400" dirty="0" err="1" smtClean="0"/>
              <a:t>samenwerking</a:t>
            </a:r>
            <a:r>
              <a:rPr lang="en-US" sz="2400" dirty="0" smtClean="0"/>
              <a:t> met u</a:t>
            </a:r>
          </a:p>
          <a:p>
            <a:pPr>
              <a:buFont typeface="Wingdings" panose="05000000000000000000" pitchFamily="2" charset="2"/>
              <a:buChar char="Ø"/>
            </a:pPr>
            <a:endParaRPr lang="en-US" sz="2400" dirty="0" smtClean="0"/>
          </a:p>
          <a:p>
            <a:pPr>
              <a:buFont typeface="Wingdings" panose="05000000000000000000" pitchFamily="2" charset="2"/>
              <a:buChar char="Ø"/>
            </a:pPr>
            <a:r>
              <a:rPr lang="en-US" sz="2400" dirty="0" err="1" smtClean="0"/>
              <a:t>Indien</a:t>
            </a:r>
            <a:r>
              <a:rPr lang="en-US" sz="2400" dirty="0" smtClean="0"/>
              <a:t> </a:t>
            </a:r>
            <a:r>
              <a:rPr lang="en-US" sz="2400" dirty="0" err="1" smtClean="0"/>
              <a:t>nodig</a:t>
            </a:r>
            <a:r>
              <a:rPr lang="en-US" sz="2400" dirty="0" smtClean="0"/>
              <a:t> </a:t>
            </a:r>
            <a:r>
              <a:rPr lang="en-US" sz="2400" dirty="0" err="1" smtClean="0"/>
              <a:t>inzet</a:t>
            </a:r>
            <a:r>
              <a:rPr lang="en-US" sz="2400" dirty="0" smtClean="0"/>
              <a:t> van </a:t>
            </a:r>
            <a:r>
              <a:rPr lang="en-US" sz="2400" dirty="0" err="1" smtClean="0"/>
              <a:t>proefplaatsing</a:t>
            </a:r>
            <a:r>
              <a:rPr lang="en-US" sz="2400" dirty="0" smtClean="0"/>
              <a:t>, </a:t>
            </a:r>
            <a:r>
              <a:rPr lang="en-US" sz="2400" dirty="0" err="1" smtClean="0"/>
              <a:t>werkervaringsplaatsing</a:t>
            </a:r>
            <a:r>
              <a:rPr lang="en-US" sz="2400" dirty="0" smtClean="0"/>
              <a:t> </a:t>
            </a:r>
            <a:r>
              <a:rPr lang="en-US" sz="2400" dirty="0" err="1" smtClean="0"/>
              <a:t>en</a:t>
            </a:r>
            <a:r>
              <a:rPr lang="en-US" sz="2400" dirty="0" smtClean="0"/>
              <a:t> subsidies</a:t>
            </a:r>
          </a:p>
          <a:p>
            <a:pPr>
              <a:buFont typeface="Wingdings" panose="05000000000000000000" pitchFamily="2" charset="2"/>
              <a:buChar char="Ø"/>
            </a:pPr>
            <a:endParaRPr lang="en-US" sz="2400" dirty="0" smtClean="0"/>
          </a:p>
          <a:p>
            <a:pPr>
              <a:buFont typeface="Wingdings" panose="05000000000000000000" pitchFamily="2" charset="2"/>
              <a:buChar char="Ø"/>
            </a:pPr>
            <a:r>
              <a:rPr lang="en-US" sz="2400" dirty="0" err="1" smtClean="0"/>
              <a:t>Inzet</a:t>
            </a:r>
            <a:r>
              <a:rPr lang="en-US" sz="2400" dirty="0" smtClean="0"/>
              <a:t> leer-</a:t>
            </a:r>
            <a:r>
              <a:rPr lang="en-US" sz="2400" dirty="0" err="1" smtClean="0"/>
              <a:t>werk</a:t>
            </a:r>
            <a:r>
              <a:rPr lang="en-US" sz="2400" dirty="0" smtClean="0"/>
              <a:t> </a:t>
            </a:r>
            <a:r>
              <a:rPr lang="en-US" sz="2400" dirty="0" err="1" smtClean="0"/>
              <a:t>trajecten</a:t>
            </a:r>
            <a:r>
              <a:rPr lang="en-US" sz="2400" dirty="0" smtClean="0"/>
              <a:t> in </a:t>
            </a:r>
            <a:r>
              <a:rPr lang="en-US" sz="2400" dirty="0" err="1" smtClean="0"/>
              <a:t>samenwerking</a:t>
            </a:r>
            <a:r>
              <a:rPr lang="en-US" sz="2400" dirty="0" smtClean="0"/>
              <a:t> met </a:t>
            </a:r>
            <a:r>
              <a:rPr lang="en-US" sz="2400" dirty="0" err="1" smtClean="0"/>
              <a:t>onderwijs</a:t>
            </a:r>
            <a:endParaRPr lang="en-US" sz="2400" dirty="0" smtClean="0"/>
          </a:p>
          <a:p>
            <a:pPr>
              <a:buFont typeface="Wingdings" panose="05000000000000000000" pitchFamily="2" charset="2"/>
              <a:buChar char="Ø"/>
            </a:pPr>
            <a:endParaRPr lang="en-US" sz="2400" dirty="0" smtClean="0"/>
          </a:p>
          <a:p>
            <a:pPr>
              <a:buFont typeface="Wingdings" panose="05000000000000000000" pitchFamily="2" charset="2"/>
              <a:buChar char="Ø"/>
            </a:pPr>
            <a:r>
              <a:rPr lang="en-US" sz="2400" dirty="0" err="1" smtClean="0"/>
              <a:t>Plaatsing</a:t>
            </a:r>
            <a:r>
              <a:rPr lang="en-US" sz="2400" dirty="0" smtClean="0"/>
              <a:t> </a:t>
            </a:r>
            <a:r>
              <a:rPr lang="en-US" sz="2400" dirty="0" err="1" smtClean="0"/>
              <a:t>ook</a:t>
            </a:r>
            <a:r>
              <a:rPr lang="en-US" sz="2400" dirty="0" smtClean="0"/>
              <a:t> </a:t>
            </a:r>
            <a:r>
              <a:rPr lang="en-US" sz="2400" dirty="0" err="1" smtClean="0"/>
              <a:t>mogelijk</a:t>
            </a:r>
            <a:r>
              <a:rPr lang="en-US" sz="2400" dirty="0" smtClean="0"/>
              <a:t> op </a:t>
            </a:r>
            <a:r>
              <a:rPr lang="en-US" sz="2400" dirty="0" err="1" smtClean="0"/>
              <a:t>detacheringsbasis</a:t>
            </a:r>
            <a:r>
              <a:rPr lang="en-US" sz="2400" dirty="0" smtClean="0"/>
              <a:t> </a:t>
            </a:r>
            <a:r>
              <a:rPr lang="en-US" sz="2400" dirty="0" err="1" smtClean="0"/>
              <a:t>binnen</a:t>
            </a:r>
            <a:r>
              <a:rPr lang="en-US" sz="2400" dirty="0" smtClean="0"/>
              <a:t> </a:t>
            </a:r>
            <a:r>
              <a:rPr lang="en-US" sz="2400" dirty="0" err="1" smtClean="0"/>
              <a:t>uw</a:t>
            </a:r>
            <a:r>
              <a:rPr lang="en-US" sz="2400" dirty="0" smtClean="0"/>
              <a:t> </a:t>
            </a:r>
            <a:r>
              <a:rPr lang="en-US" sz="2400" dirty="0" err="1" smtClean="0"/>
              <a:t>bedrijf</a:t>
            </a:r>
            <a:endParaRPr lang="en-US" sz="2400" dirty="0" smtClean="0"/>
          </a:p>
          <a:p>
            <a:pPr marL="0" indent="0">
              <a:buNone/>
            </a:pPr>
            <a:endParaRPr lang="en-US" sz="2400" dirty="0" smtClean="0"/>
          </a:p>
          <a:p>
            <a:pPr>
              <a:buFont typeface="Wingdings" panose="05000000000000000000" pitchFamily="2" charset="2"/>
              <a:buChar char="Ø"/>
            </a:pPr>
            <a:endParaRPr lang="nl-NL" sz="2400" dirty="0"/>
          </a:p>
        </p:txBody>
      </p:sp>
    </p:spTree>
    <p:extLst>
      <p:ext uri="{BB962C8B-B14F-4D97-AF65-F5344CB8AC3E}">
        <p14:creationId xmlns:p14="http://schemas.microsoft.com/office/powerpoint/2010/main" val="3969889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274638"/>
            <a:ext cx="8640960" cy="1143000"/>
          </a:xfrm>
        </p:spPr>
        <p:txBody>
          <a:bodyPr>
            <a:normAutofit/>
          </a:bodyPr>
          <a:lstStyle/>
          <a:p>
            <a:r>
              <a:rPr lang="en-US" sz="3200" dirty="0" smtClean="0"/>
              <a:t>2.Participatiewet </a:t>
            </a:r>
            <a:endParaRPr lang="nl-NL" sz="3200" dirty="0"/>
          </a:p>
        </p:txBody>
      </p:sp>
      <p:sp>
        <p:nvSpPr>
          <p:cNvPr id="3" name="Tijdelijke aanduiding voor inhoud 2"/>
          <p:cNvSpPr>
            <a:spLocks noGrp="1"/>
          </p:cNvSpPr>
          <p:nvPr>
            <p:ph idx="1"/>
          </p:nvPr>
        </p:nvSpPr>
        <p:spPr>
          <a:xfrm>
            <a:off x="179512" y="1600200"/>
            <a:ext cx="8712968" cy="4525963"/>
          </a:xfrm>
        </p:spPr>
        <p:txBody>
          <a:bodyPr>
            <a:normAutofit/>
          </a:bodyPr>
          <a:lstStyle/>
          <a:p>
            <a:pPr marL="0" indent="0">
              <a:buNone/>
            </a:pPr>
            <a:r>
              <a:rPr lang="en-US" sz="2800" dirty="0" smtClean="0"/>
              <a:t> </a:t>
            </a:r>
          </a:p>
          <a:p>
            <a:endParaRPr lang="nl-NL" sz="2800" dirty="0"/>
          </a:p>
        </p:txBody>
      </p:sp>
      <p:pic>
        <p:nvPicPr>
          <p:cNvPr id="7170" name="Picture 2" descr="http://www.haarlemmermeer.nl/dsresource?objectid=hmmprodred:90169&amp;versionid=&amp;disposition=inlin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1556792"/>
            <a:ext cx="6629400" cy="441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464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2. </a:t>
            </a:r>
            <a:r>
              <a:rPr lang="en-US" dirty="0" err="1" smtClean="0"/>
              <a:t>Participatiewet</a:t>
            </a:r>
            <a:endParaRPr lang="nl-NL" dirty="0"/>
          </a:p>
        </p:txBody>
      </p:sp>
      <p:sp>
        <p:nvSpPr>
          <p:cNvPr id="3" name="Tijdelijke aanduiding voor inhoud 2"/>
          <p:cNvSpPr>
            <a:spLocks noGrp="1"/>
          </p:cNvSpPr>
          <p:nvPr>
            <p:ph idx="1"/>
          </p:nvPr>
        </p:nvSpPr>
        <p:spPr>
          <a:xfrm>
            <a:off x="457200" y="1412776"/>
            <a:ext cx="8229600" cy="4713387"/>
          </a:xfrm>
        </p:spPr>
        <p:txBody>
          <a:bodyPr>
            <a:normAutofit lnSpcReduction="10000"/>
          </a:bodyPr>
          <a:lstStyle/>
          <a:p>
            <a:pPr>
              <a:buFont typeface="Wingdings" panose="05000000000000000000" pitchFamily="2" charset="2"/>
              <a:buChar char="Ø"/>
            </a:pPr>
            <a:r>
              <a:rPr lang="nl-NL" sz="2400" dirty="0"/>
              <a:t>Iedereen die kan werken maar daarbij ondersteuning nodig heeft, valt sinds 1 januari 2015 onder de Participatiewet. </a:t>
            </a:r>
            <a:endParaRPr lang="nl-NL" sz="2400" dirty="0" smtClean="0"/>
          </a:p>
          <a:p>
            <a:pPr>
              <a:buFont typeface="Wingdings" panose="05000000000000000000" pitchFamily="2" charset="2"/>
              <a:buChar char="Ø"/>
            </a:pPr>
            <a:endParaRPr lang="nl-NL" sz="2400" dirty="0"/>
          </a:p>
          <a:p>
            <a:pPr>
              <a:buFont typeface="Wingdings" panose="05000000000000000000" pitchFamily="2" charset="2"/>
              <a:buChar char="Ø"/>
            </a:pPr>
            <a:r>
              <a:rPr lang="nl-NL" sz="2400" dirty="0" smtClean="0"/>
              <a:t>De </a:t>
            </a:r>
            <a:r>
              <a:rPr lang="nl-NL" sz="2400" dirty="0"/>
              <a:t>wet is er om zoveel mogelijk mensen met of zonder arbeidsbeperking werk te laten vinden. </a:t>
            </a:r>
            <a:endParaRPr lang="nl-NL" sz="2400" dirty="0" smtClean="0"/>
          </a:p>
          <a:p>
            <a:pPr>
              <a:buFont typeface="Wingdings" panose="05000000000000000000" pitchFamily="2" charset="2"/>
              <a:buChar char="Ø"/>
            </a:pPr>
            <a:endParaRPr lang="nl-NL" sz="2400" dirty="0"/>
          </a:p>
          <a:p>
            <a:pPr>
              <a:buFont typeface="Wingdings" panose="05000000000000000000" pitchFamily="2" charset="2"/>
              <a:buChar char="Ø"/>
            </a:pPr>
            <a:r>
              <a:rPr lang="nl-NL" sz="2400" dirty="0" smtClean="0"/>
              <a:t>De </a:t>
            </a:r>
            <a:r>
              <a:rPr lang="nl-NL" sz="2400" dirty="0"/>
              <a:t>Participatiewet vervangt de Wet werk en bijstand (</a:t>
            </a:r>
            <a:r>
              <a:rPr lang="nl-NL" sz="2400" dirty="0" err="1"/>
              <a:t>Wwb</a:t>
            </a:r>
            <a:r>
              <a:rPr lang="nl-NL" sz="2400" dirty="0"/>
              <a:t>), de Wet sociale werkvoorziening (WSW) en een groot deel van de Wet werk en arbeidsondersteuning jonggehandicapten (Wajong</a:t>
            </a:r>
            <a:r>
              <a:rPr lang="nl-NL" sz="2400" dirty="0" smtClean="0"/>
              <a:t>).</a:t>
            </a:r>
          </a:p>
          <a:p>
            <a:pPr marL="0" indent="0">
              <a:buNone/>
            </a:pPr>
            <a:endParaRPr lang="nl-NL" sz="2400" dirty="0" smtClean="0"/>
          </a:p>
          <a:p>
            <a:pPr>
              <a:buFont typeface="Wingdings" panose="05000000000000000000" pitchFamily="2" charset="2"/>
              <a:buChar char="Ø"/>
            </a:pPr>
            <a:r>
              <a:rPr lang="en-US" sz="2400" dirty="0" smtClean="0"/>
              <a:t>Tot de </a:t>
            </a:r>
            <a:r>
              <a:rPr lang="en-US" sz="2400" dirty="0" err="1" smtClean="0"/>
              <a:t>doelgroep</a:t>
            </a:r>
            <a:r>
              <a:rPr lang="en-US" sz="2400" dirty="0" smtClean="0"/>
              <a:t> </a:t>
            </a:r>
            <a:r>
              <a:rPr lang="en-US" sz="2400" dirty="0" err="1" smtClean="0"/>
              <a:t>behoren</a:t>
            </a:r>
            <a:r>
              <a:rPr lang="en-US" sz="2400" dirty="0" smtClean="0"/>
              <a:t> </a:t>
            </a:r>
            <a:r>
              <a:rPr lang="en-US" sz="2400" dirty="0" err="1" smtClean="0"/>
              <a:t>ook</a:t>
            </a:r>
            <a:r>
              <a:rPr lang="en-US" sz="2400" dirty="0" smtClean="0"/>
              <a:t> de WIW </a:t>
            </a:r>
            <a:r>
              <a:rPr lang="en-US" sz="2400" dirty="0" err="1" smtClean="0"/>
              <a:t>en</a:t>
            </a:r>
            <a:r>
              <a:rPr lang="en-US" sz="2400" dirty="0" smtClean="0"/>
              <a:t> ID</a:t>
            </a:r>
          </a:p>
          <a:p>
            <a:endParaRPr lang="en-US" sz="2800" dirty="0" smtClean="0"/>
          </a:p>
          <a:p>
            <a:pPr marL="0" indent="0">
              <a:buNone/>
            </a:pPr>
            <a:endParaRPr lang="nl-NL" dirty="0"/>
          </a:p>
        </p:txBody>
      </p:sp>
    </p:spTree>
    <p:extLst>
      <p:ext uri="{BB962C8B-B14F-4D97-AF65-F5344CB8AC3E}">
        <p14:creationId xmlns:p14="http://schemas.microsoft.com/office/powerpoint/2010/main" val="1319659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Picture 2" descr="D:\users\Restricted\Pictures\wordcloud1.jpg"/>
          <p:cNvPicPr>
            <a:picLocks noGrp="1" noChangeAspect="1" noChangeArrowheads="1"/>
          </p:cNvPicPr>
          <p:nvPr>
            <p:ph idx="1"/>
          </p:nvPr>
        </p:nvPicPr>
        <p:blipFill>
          <a:blip r:embed="rId2" cstate="screen">
            <a:extLst>
              <a:ext uri="{28A0092B-C50C-407E-A947-70E740481C1C}">
                <a14:useLocalDpi xmlns:a14="http://schemas.microsoft.com/office/drawing/2010/main" val="0"/>
              </a:ext>
            </a:extLst>
          </a:blip>
          <a:srcRect/>
          <a:stretch>
            <a:fillRect/>
          </a:stretch>
        </p:blipFill>
        <p:spPr bwMode="auto">
          <a:xfrm>
            <a:off x="1547664" y="332656"/>
            <a:ext cx="6480719"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568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TotalTime>
  <Words>753</Words>
  <Application>Microsoft Office PowerPoint</Application>
  <PresentationFormat>Diavoorstelling (4:3)</PresentationFormat>
  <Paragraphs>151</Paragraphs>
  <Slides>26</Slides>
  <Notes>14</Notes>
  <HiddenSlides>0</HiddenSlides>
  <MMClips>0</MMClips>
  <ScaleCrop>false</ScaleCrop>
  <HeadingPairs>
    <vt:vector size="4" baseType="variant">
      <vt:variant>
        <vt:lpstr>Thema</vt:lpstr>
      </vt:variant>
      <vt:variant>
        <vt:i4>1</vt:i4>
      </vt:variant>
      <vt:variant>
        <vt:lpstr>Diatitels</vt:lpstr>
      </vt:variant>
      <vt:variant>
        <vt:i4>26</vt:i4>
      </vt:variant>
    </vt:vector>
  </HeadingPairs>
  <TitlesOfParts>
    <vt:vector size="27" baseType="lpstr">
      <vt:lpstr>Kantoorthema</vt:lpstr>
      <vt:lpstr>Presentatie Participatiewet</vt:lpstr>
      <vt:lpstr>Agenda</vt:lpstr>
      <vt:lpstr>1. WerkgeversSerivepunt</vt:lpstr>
      <vt:lpstr>1. WerkgeversServicepunt</vt:lpstr>
      <vt:lpstr>1. WerkgeversServicepunt</vt:lpstr>
      <vt:lpstr>1. WerkgeversServicepunt</vt:lpstr>
      <vt:lpstr>2.Participatiewet </vt:lpstr>
      <vt:lpstr>2. Participatiewet</vt:lpstr>
      <vt:lpstr>PowerPoint-presentatie</vt:lpstr>
      <vt:lpstr>2. Participatiewet</vt:lpstr>
      <vt:lpstr>3. Sociaal akkoord en baanafspraken</vt:lpstr>
      <vt:lpstr>3. Sociaal akkoord en baanafspraken</vt:lpstr>
      <vt:lpstr>3. Sociaal akkoord en baanafspraken </vt:lpstr>
      <vt:lpstr>3. Sociaal akkoord en baanafspraken</vt:lpstr>
      <vt:lpstr>4. Praktijkvoorbeelden</vt:lpstr>
      <vt:lpstr>5. Tips ‘Wat werkt’</vt:lpstr>
      <vt:lpstr>6. Contactgegevens</vt:lpstr>
      <vt:lpstr>6. Contactgegevens</vt:lpstr>
      <vt:lpstr>7. Vragen</vt:lpstr>
      <vt:lpstr>SROI in de praktijk</vt:lpstr>
      <vt:lpstr>SROI in de praktijk</vt:lpstr>
      <vt:lpstr>SROI in de praktijk</vt:lpstr>
      <vt:lpstr>SROI in de praktijk</vt:lpstr>
      <vt:lpstr>SROI in de praktijk</vt:lpstr>
      <vt:lpstr>PowerPoint-presentatie</vt:lpstr>
      <vt:lpstr>7. Vragen</vt:lpstr>
    </vt:vector>
  </TitlesOfParts>
  <Company>WVS-groep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dienstverlening werkgevers</dc:title>
  <dc:creator>Restricted</dc:creator>
  <cp:lastModifiedBy>Adrienne Ogier</cp:lastModifiedBy>
  <cp:revision>51</cp:revision>
  <cp:lastPrinted>2015-04-01T14:43:56Z</cp:lastPrinted>
  <dcterms:created xsi:type="dcterms:W3CDTF">2015-02-13T09:53:43Z</dcterms:created>
  <dcterms:modified xsi:type="dcterms:W3CDTF">2015-04-02T10:24:30Z</dcterms:modified>
</cp:coreProperties>
</file>