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60" r:id="rId2"/>
    <p:sldMasterId id="2147483663" r:id="rId3"/>
    <p:sldMasterId id="2147483666" r:id="rId4"/>
  </p:sldMasterIdLst>
  <p:notesMasterIdLst>
    <p:notesMasterId r:id="rId26"/>
  </p:notesMasterIdLst>
  <p:sldIdLst>
    <p:sldId id="261" r:id="rId5"/>
    <p:sldId id="256" r:id="rId6"/>
    <p:sldId id="263" r:id="rId7"/>
    <p:sldId id="257" r:id="rId8"/>
    <p:sldId id="258" r:id="rId9"/>
    <p:sldId id="259" r:id="rId10"/>
    <p:sldId id="260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nl-NL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1pPr>
    <a:lvl2pPr marL="455613" indent="1588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2pPr>
    <a:lvl3pPr marL="912813" indent="1588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3pPr>
    <a:lvl4pPr marL="1370013" indent="1588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4pPr>
    <a:lvl5pPr marL="1827213" indent="1588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CB06"/>
    <a:srgbClr val="0062AC"/>
    <a:srgbClr val="005EA4"/>
    <a:srgbClr val="FAB406"/>
    <a:srgbClr val="F9D607"/>
    <a:srgbClr val="FFFF00"/>
    <a:srgbClr val="38008A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58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nl-NL" altLang="nl-NL" noProof="0" smtClean="0">
                <a:sym typeface="Avenir Roman" charset="0"/>
              </a:rPr>
              <a:t>Second level</a:t>
            </a:r>
          </a:p>
          <a:p>
            <a:pPr lvl="2"/>
            <a:r>
              <a:rPr lang="nl-NL" altLang="nl-NL" noProof="0" smtClean="0">
                <a:sym typeface="Avenir Roman" charset="0"/>
              </a:rPr>
              <a:t>Third level</a:t>
            </a:r>
          </a:p>
          <a:p>
            <a:pPr lvl="3"/>
            <a:r>
              <a:rPr lang="nl-NL" altLang="nl-NL" noProof="0" smtClean="0">
                <a:sym typeface="Avenir Roman" charset="0"/>
              </a:rPr>
              <a:t>Fourth level</a:t>
            </a:r>
          </a:p>
          <a:p>
            <a:pPr lvl="4"/>
            <a:r>
              <a:rPr lang="nl-NL" altLang="nl-NL" noProof="0" smtClean="0">
                <a:sym typeface="Avenir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70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56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42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28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029C2-0A1E-4B04-B190-F93842D2AAB0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15F50-35F3-448E-B811-96949130CDF9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E181-5BF0-4DBE-A70E-0C200EB98C7F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Hoofdtekst - niveau één</a:t>
            </a:r>
          </a:p>
          <a:p>
            <a:pPr lvl="1"/>
            <a:r>
              <a:rPr/>
              <a:t>Hoofdtekst - niveau twee</a:t>
            </a:r>
          </a:p>
          <a:p>
            <a:pPr lvl="2"/>
            <a:r>
              <a:rPr/>
              <a:t>Hoofdtekst - niveau drie</a:t>
            </a:r>
          </a:p>
          <a:p>
            <a:pPr lvl="3"/>
            <a:r>
              <a:rPr/>
              <a:t>Hoofdtekst - niveau vier</a:t>
            </a:r>
          </a:p>
          <a:p>
            <a:pPr lvl="4"/>
            <a:r>
              <a:rPr/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Het Ondernemershuis cymk de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5745163"/>
            <a:ext cx="2535237" cy="866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1"/>
          <p:cNvSpPr/>
          <p:nvPr/>
        </p:nvSpPr>
        <p:spPr>
          <a:xfrm>
            <a:off x="460375" y="519113"/>
            <a:ext cx="8223250" cy="5194300"/>
          </a:xfrm>
          <a:prstGeom prst="rect">
            <a:avLst/>
          </a:prstGeom>
          <a:solidFill>
            <a:srgbClr val="ECC95C">
              <a:alpha val="842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667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1852" y="53579"/>
            <a:ext cx="7359179" cy="2321719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Titeltekst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089" y="1574500"/>
            <a:ext cx="8229824" cy="452623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Hoofdtekst - niveau één</a:t>
            </a:r>
          </a:p>
          <a:p>
            <a:pPr lvl="1"/>
            <a:r>
              <a:rPr/>
              <a:t>Hoofdtekst - niveau twee</a:t>
            </a:r>
          </a:p>
          <a:p>
            <a:pPr lvl="2"/>
            <a:r>
              <a:rPr/>
              <a:t>Hoofdtekst - niveau drie</a:t>
            </a:r>
          </a:p>
          <a:p>
            <a:pPr lvl="3"/>
            <a:r>
              <a:rPr/>
              <a:t>Hoofdtekst - niveau vier</a:t>
            </a:r>
          </a:p>
          <a:p>
            <a:pPr lvl="4"/>
            <a:r>
              <a:rPr/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Hoofdtekst - niveau één</a:t>
            </a:r>
          </a:p>
          <a:p>
            <a:pPr lvl="1"/>
            <a:r>
              <a:rPr/>
              <a:t>Hoofdtekst - niveau twee</a:t>
            </a:r>
          </a:p>
          <a:p>
            <a:pPr lvl="2"/>
            <a:r>
              <a:rPr/>
              <a:t>Hoofdtekst - niveau drie</a:t>
            </a:r>
          </a:p>
          <a:p>
            <a:pPr lvl="3"/>
            <a:r>
              <a:rPr/>
              <a:t>Hoofdtekst - niveau vier</a:t>
            </a:r>
          </a:p>
          <a:p>
            <a:pPr lvl="4"/>
            <a:r>
              <a:rPr/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Het Ondernemershuis cymk de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5745163"/>
            <a:ext cx="2535237" cy="866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1"/>
          <p:cNvSpPr/>
          <p:nvPr/>
        </p:nvSpPr>
        <p:spPr>
          <a:xfrm>
            <a:off x="460375" y="519113"/>
            <a:ext cx="8223250" cy="5194300"/>
          </a:xfrm>
          <a:prstGeom prst="rect">
            <a:avLst/>
          </a:prstGeom>
          <a:solidFill>
            <a:srgbClr val="ECC95C">
              <a:alpha val="842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709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1852" y="53579"/>
            <a:ext cx="7359179" cy="2321719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Titeltekst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089" y="1574500"/>
            <a:ext cx="8229824" cy="452623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Hoofdtekst - niveau één</a:t>
            </a:r>
          </a:p>
          <a:p>
            <a:pPr lvl="1"/>
            <a:r>
              <a:rPr/>
              <a:t>Hoofdtekst - niveau twee</a:t>
            </a:r>
          </a:p>
          <a:p>
            <a:pPr lvl="2"/>
            <a:r>
              <a:rPr/>
              <a:t>Hoofdtekst - niveau drie</a:t>
            </a:r>
          </a:p>
          <a:p>
            <a:pPr lvl="3"/>
            <a:r>
              <a:rPr/>
              <a:t>Hoofdtekst - niveau vier</a:t>
            </a:r>
          </a:p>
          <a:p>
            <a:pPr lvl="4"/>
            <a:r>
              <a:rPr/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Hoofdtekst - niveau één</a:t>
            </a:r>
          </a:p>
          <a:p>
            <a:pPr lvl="1"/>
            <a:r>
              <a:rPr/>
              <a:t>Hoofdtekst - niveau twee</a:t>
            </a:r>
          </a:p>
          <a:p>
            <a:pPr lvl="2"/>
            <a:r>
              <a:rPr/>
              <a:t>Hoofdtekst - niveau drie</a:t>
            </a:r>
          </a:p>
          <a:p>
            <a:pPr lvl="3"/>
            <a:r>
              <a:rPr/>
              <a:t>Hoofdtekst - niveau vier</a:t>
            </a:r>
          </a:p>
          <a:p>
            <a:pPr lvl="4"/>
            <a:r>
              <a:rPr/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Het Ondernemershuis cymk de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5745163"/>
            <a:ext cx="2535237" cy="866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1"/>
          <p:cNvSpPr/>
          <p:nvPr/>
        </p:nvSpPr>
        <p:spPr>
          <a:xfrm>
            <a:off x="460375" y="519113"/>
            <a:ext cx="8223250" cy="5194300"/>
          </a:xfrm>
          <a:prstGeom prst="rect">
            <a:avLst/>
          </a:prstGeom>
          <a:solidFill>
            <a:srgbClr val="ECC95C">
              <a:alpha val="842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75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1852" y="53578"/>
            <a:ext cx="7359179" cy="2321719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Titeltekst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088" y="1574499"/>
            <a:ext cx="8229824" cy="452623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Hoofdtekst - niveau één</a:t>
            </a:r>
          </a:p>
          <a:p>
            <a:pPr lvl="1"/>
            <a:r>
              <a:rPr/>
              <a:t>Hoofdtekst - niveau twee</a:t>
            </a:r>
          </a:p>
          <a:p>
            <a:pPr lvl="2"/>
            <a:r>
              <a:rPr/>
              <a:t>Hoofdtekst - niveau drie</a:t>
            </a:r>
          </a:p>
          <a:p>
            <a:pPr lvl="3"/>
            <a:r>
              <a:rPr/>
              <a:t>Hoofdtekst - niveau vier</a:t>
            </a:r>
          </a:p>
          <a:p>
            <a:pPr lvl="4"/>
            <a:r>
              <a:rPr/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2485-7CB4-48B6-9E0B-A0A0C8B43A0D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21" tIns="45711" rIns="91421" bIns="45711"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9F5F-3A3F-4245-9A39-DECEEB9A0759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E62E-E04C-442D-B50A-EF064FA9F81A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F399-C7EB-449A-91C7-FCDFD2791F07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7A9F-1DC2-438B-9CE3-22811946EB86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254B-B0BF-4914-ABBE-BD4CFA531129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1" tIns="45711" rIns="91421" bIns="45711"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16F1-8F1C-4A23-9F08-7F93A3DF1F9E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1" tIns="45711" rIns="91421" bIns="45711"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nl-NL" noProof="0" smtClean="0">
              <a:sym typeface="Helvetica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8B21-177C-4DB4-94C0-2D271EFFA597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245225"/>
            <a:ext cx="2133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1" tIns="45711" rIns="45711" bIns="45711" numCol="1" anchor="t" anchorCtr="0" compatLnSpc="1">
            <a:prstTxWarp prst="textNoShape">
              <a:avLst/>
            </a:prstTxWarp>
          </a:bodyPr>
          <a:lstStyle>
            <a:lvl1pPr algn="r"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BFB2EB9-E482-49E7-B69C-6815641E53E3}" type="slidenum">
              <a:rPr lang="nl-NL" altLang="nl-NL"/>
              <a:pPr>
                <a:defRPr/>
              </a:pPr>
              <a:t>‹nr.›</a:t>
            </a:fld>
            <a:endParaRPr lang="nl-NL" alt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106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212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320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426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7013"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5613"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4213"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2813" algn="l" defTabSz="455613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320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426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5532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2640" algn="l" defTabSz="457106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nl-NL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Logo Het Ondernemershuis cymk de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-11113"/>
            <a:ext cx="4637088" cy="158750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3"/>
          <p:cNvSpPr/>
          <p:nvPr/>
        </p:nvSpPr>
        <p:spPr>
          <a:xfrm>
            <a:off x="458788" y="496888"/>
            <a:ext cx="8224837" cy="5756275"/>
          </a:xfrm>
          <a:prstGeom prst="rect">
            <a:avLst/>
          </a:prstGeom>
          <a:solidFill>
            <a:srgbClr val="ECC95C">
              <a:alpha val="842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667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52" name="Shape 4"/>
          <p:cNvSpPr>
            <a:spLocks noGrp="1"/>
          </p:cNvSpPr>
          <p:nvPr>
            <p:ph type="title"/>
          </p:nvPr>
        </p:nvSpPr>
        <p:spPr bwMode="auto">
          <a:xfrm>
            <a:off x="892175" y="2268538"/>
            <a:ext cx="7358063" cy="2320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Helvetica" charset="0"/>
              </a:rPr>
              <a:t>Titeltekst</a:t>
            </a:r>
          </a:p>
        </p:txBody>
      </p:sp>
      <p:sp>
        <p:nvSpPr>
          <p:cNvPr id="2053" name="Shap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32137" tIns="32137" rIns="32137" bIns="32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Helvetica" charset="0"/>
              </a:rPr>
              <a:t>Hoofdtekst - niveau één</a:t>
            </a:r>
          </a:p>
          <a:p>
            <a:pPr lvl="1"/>
            <a:r>
              <a:rPr lang="nl-NL" altLang="nl-NL" smtClean="0">
                <a:sym typeface="Helvetica" charset="0"/>
              </a:rPr>
              <a:t>Hoofdtekst - niveau twee</a:t>
            </a:r>
          </a:p>
          <a:p>
            <a:pPr lvl="2"/>
            <a:r>
              <a:rPr lang="nl-NL" altLang="nl-NL" smtClean="0">
                <a:sym typeface="Helvetica" charset="0"/>
              </a:rPr>
              <a:t>Hoofdtekst - niveau drie</a:t>
            </a:r>
          </a:p>
          <a:p>
            <a:pPr lvl="3"/>
            <a:r>
              <a:rPr lang="nl-NL" altLang="nl-NL" smtClean="0">
                <a:sym typeface="Helvetica" charset="0"/>
              </a:rPr>
              <a:t>Hoofdtekst - niveau vier</a:t>
            </a:r>
          </a:p>
          <a:p>
            <a:pPr lvl="4"/>
            <a:r>
              <a:rPr lang="nl-NL" altLang="nl-NL" smtClean="0">
                <a:sym typeface="Helvetica" charset="0"/>
              </a:rPr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</p:sldLayoutIdLst>
  <p:transition spd="med"/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5pPr>
      <a:lvl6pPr indent="321391" defTabSz="321391">
        <a:defRPr sz="800">
          <a:latin typeface="+mj-lt"/>
          <a:ea typeface="+mj-ea"/>
          <a:cs typeface="+mj-cs"/>
          <a:sym typeface="Helvetica"/>
        </a:defRPr>
      </a:lvl6pPr>
      <a:lvl7pPr indent="642783" defTabSz="321391">
        <a:defRPr sz="800">
          <a:latin typeface="+mj-lt"/>
          <a:ea typeface="+mj-ea"/>
          <a:cs typeface="+mj-cs"/>
          <a:sym typeface="Helvetica"/>
        </a:defRPr>
      </a:lvl7pPr>
      <a:lvl8pPr indent="964174" defTabSz="321391">
        <a:defRPr sz="800">
          <a:latin typeface="+mj-lt"/>
          <a:ea typeface="+mj-ea"/>
          <a:cs typeface="+mj-cs"/>
          <a:sym typeface="Helvetica"/>
        </a:defRPr>
      </a:lvl8pPr>
      <a:lvl9pPr indent="1285565" defTabSz="321391">
        <a:defRPr sz="800">
          <a:latin typeface="+mj-lt"/>
          <a:ea typeface="+mj-ea"/>
          <a:cs typeface="+mj-cs"/>
          <a:sym typeface="Helvetica"/>
        </a:defRPr>
      </a:lvl9pPr>
    </p:titleStyle>
    <p:bodyStyle>
      <a:lvl1pPr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indent="160338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2pPr>
      <a:lvl3pPr indent="320675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3pPr>
      <a:lvl4pPr indent="481013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4pPr>
      <a:lvl5pPr indent="641350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5pPr>
      <a:lvl6pPr indent="964174" defTabSz="321391">
        <a:defRPr sz="800">
          <a:latin typeface="+mj-lt"/>
          <a:ea typeface="+mj-ea"/>
          <a:cs typeface="+mj-cs"/>
          <a:sym typeface="Helvetica"/>
        </a:defRPr>
      </a:lvl6pPr>
      <a:lvl7pPr indent="1285565" defTabSz="321391">
        <a:defRPr sz="800">
          <a:latin typeface="+mj-lt"/>
          <a:ea typeface="+mj-ea"/>
          <a:cs typeface="+mj-cs"/>
          <a:sym typeface="Helvetica"/>
        </a:defRPr>
      </a:lvl7pPr>
      <a:lvl8pPr indent="1606959" defTabSz="321391">
        <a:defRPr sz="800">
          <a:latin typeface="+mj-lt"/>
          <a:ea typeface="+mj-ea"/>
          <a:cs typeface="+mj-cs"/>
          <a:sym typeface="Helvetica"/>
        </a:defRPr>
      </a:lvl8pPr>
      <a:lvl9pPr indent="1928348" defTabSz="321391">
        <a:defRPr sz="800">
          <a:latin typeface="+mj-lt"/>
          <a:ea typeface="+mj-ea"/>
          <a:cs typeface="+mj-cs"/>
          <a:sym typeface="Helvetica"/>
        </a:defRPr>
      </a:lvl9pPr>
    </p:bodyStyle>
    <p:otherStyle>
      <a:lvl1pPr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696"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391"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086"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783"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10667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Logo Het Ondernemershuis cymk de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-11113"/>
            <a:ext cx="4637088" cy="158750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3"/>
          <p:cNvSpPr/>
          <p:nvPr/>
        </p:nvSpPr>
        <p:spPr>
          <a:xfrm>
            <a:off x="458788" y="496888"/>
            <a:ext cx="8224837" cy="5756275"/>
          </a:xfrm>
          <a:prstGeom prst="rect">
            <a:avLst/>
          </a:prstGeom>
          <a:solidFill>
            <a:srgbClr val="ECC95C">
              <a:alpha val="842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709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6" name="Shape 4"/>
          <p:cNvSpPr>
            <a:spLocks noGrp="1"/>
          </p:cNvSpPr>
          <p:nvPr>
            <p:ph type="title"/>
          </p:nvPr>
        </p:nvSpPr>
        <p:spPr bwMode="auto">
          <a:xfrm>
            <a:off x="892175" y="2268538"/>
            <a:ext cx="7358063" cy="2320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Helvetica" charset="0"/>
              </a:rPr>
              <a:t>Titeltekst</a:t>
            </a:r>
          </a:p>
        </p:txBody>
      </p:sp>
      <p:sp>
        <p:nvSpPr>
          <p:cNvPr id="3077" name="Shap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32140" tIns="32140" rIns="32140" bIns="32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Helvetica" charset="0"/>
              </a:rPr>
              <a:t>Hoofdtekst - niveau één</a:t>
            </a:r>
          </a:p>
          <a:p>
            <a:pPr lvl="1"/>
            <a:r>
              <a:rPr lang="nl-NL" altLang="nl-NL" smtClean="0">
                <a:sym typeface="Helvetica" charset="0"/>
              </a:rPr>
              <a:t>Hoofdtekst - niveau twee</a:t>
            </a:r>
          </a:p>
          <a:p>
            <a:pPr lvl="2"/>
            <a:r>
              <a:rPr lang="nl-NL" altLang="nl-NL" smtClean="0">
                <a:sym typeface="Helvetica" charset="0"/>
              </a:rPr>
              <a:t>Hoofdtekst - niveau drie</a:t>
            </a:r>
          </a:p>
          <a:p>
            <a:pPr lvl="3"/>
            <a:r>
              <a:rPr lang="nl-NL" altLang="nl-NL" smtClean="0">
                <a:sym typeface="Helvetica" charset="0"/>
              </a:rPr>
              <a:t>Hoofdtekst - niveau vier</a:t>
            </a:r>
          </a:p>
          <a:p>
            <a:pPr lvl="4"/>
            <a:r>
              <a:rPr lang="nl-NL" altLang="nl-NL" smtClean="0">
                <a:sym typeface="Helvetica" charset="0"/>
              </a:rPr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transition spd="med"/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5pPr>
      <a:lvl6pPr indent="321424" defTabSz="321424">
        <a:defRPr sz="800">
          <a:latin typeface="+mj-lt"/>
          <a:ea typeface="+mj-ea"/>
          <a:cs typeface="+mj-cs"/>
          <a:sym typeface="Helvetica"/>
        </a:defRPr>
      </a:lvl6pPr>
      <a:lvl7pPr indent="642849" defTabSz="321424">
        <a:defRPr sz="800">
          <a:latin typeface="+mj-lt"/>
          <a:ea typeface="+mj-ea"/>
          <a:cs typeface="+mj-cs"/>
          <a:sym typeface="Helvetica"/>
        </a:defRPr>
      </a:lvl7pPr>
      <a:lvl8pPr indent="964274" defTabSz="321424">
        <a:defRPr sz="800">
          <a:latin typeface="+mj-lt"/>
          <a:ea typeface="+mj-ea"/>
          <a:cs typeface="+mj-cs"/>
          <a:sym typeface="Helvetica"/>
        </a:defRPr>
      </a:lvl8pPr>
      <a:lvl9pPr indent="1285697" defTabSz="321424">
        <a:defRPr sz="800">
          <a:latin typeface="+mj-lt"/>
          <a:ea typeface="+mj-ea"/>
          <a:cs typeface="+mj-cs"/>
          <a:sym typeface="Helvetica"/>
        </a:defRPr>
      </a:lvl9pPr>
    </p:titleStyle>
    <p:bodyStyle>
      <a:lvl1pPr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indent="160338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2pPr>
      <a:lvl3pPr indent="320675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3pPr>
      <a:lvl4pPr indent="481013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4pPr>
      <a:lvl5pPr indent="641350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5pPr>
      <a:lvl6pPr indent="964274" defTabSz="321424">
        <a:defRPr sz="800">
          <a:latin typeface="+mj-lt"/>
          <a:ea typeface="+mj-ea"/>
          <a:cs typeface="+mj-cs"/>
          <a:sym typeface="Helvetica"/>
        </a:defRPr>
      </a:lvl6pPr>
      <a:lvl7pPr indent="1285697" defTabSz="321424">
        <a:defRPr sz="800">
          <a:latin typeface="+mj-lt"/>
          <a:ea typeface="+mj-ea"/>
          <a:cs typeface="+mj-cs"/>
          <a:sym typeface="Helvetica"/>
        </a:defRPr>
      </a:lvl7pPr>
      <a:lvl8pPr indent="1607123" defTabSz="321424">
        <a:defRPr sz="800">
          <a:latin typeface="+mj-lt"/>
          <a:ea typeface="+mj-ea"/>
          <a:cs typeface="+mj-cs"/>
          <a:sym typeface="Helvetica"/>
        </a:defRPr>
      </a:lvl8pPr>
      <a:lvl9pPr indent="1928546" defTabSz="321424">
        <a:defRPr sz="800">
          <a:latin typeface="+mj-lt"/>
          <a:ea typeface="+mj-ea"/>
          <a:cs typeface="+mj-cs"/>
          <a:sym typeface="Helvetica"/>
        </a:defRPr>
      </a:lvl9pPr>
    </p:bodyStyle>
    <p:otherStyle>
      <a:lvl1pPr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12"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24"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36"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849"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10709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Logo Het Ondernemershuis cymk de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-11113"/>
            <a:ext cx="4637088" cy="158750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3"/>
          <p:cNvSpPr/>
          <p:nvPr/>
        </p:nvSpPr>
        <p:spPr>
          <a:xfrm>
            <a:off x="458788" y="496888"/>
            <a:ext cx="8224837" cy="5756275"/>
          </a:xfrm>
          <a:prstGeom prst="rect">
            <a:avLst/>
          </a:prstGeom>
          <a:solidFill>
            <a:srgbClr val="ECC95C">
              <a:alpha val="842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75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00" name="Shape 4"/>
          <p:cNvSpPr>
            <a:spLocks noGrp="1"/>
          </p:cNvSpPr>
          <p:nvPr>
            <p:ph type="title"/>
          </p:nvPr>
        </p:nvSpPr>
        <p:spPr bwMode="auto">
          <a:xfrm>
            <a:off x="892175" y="2268538"/>
            <a:ext cx="7358063" cy="2320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Helvetica" charset="0"/>
              </a:rPr>
              <a:t>Titeltekst</a:t>
            </a:r>
          </a:p>
        </p:txBody>
      </p:sp>
      <p:sp>
        <p:nvSpPr>
          <p:cNvPr id="4101" name="Shap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32144" tIns="32144" rIns="32144" bIns="3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Helvetica" charset="0"/>
              </a:rPr>
              <a:t>Hoofdtekst - niveau één</a:t>
            </a:r>
          </a:p>
          <a:p>
            <a:pPr lvl="1"/>
            <a:r>
              <a:rPr lang="nl-NL" altLang="nl-NL" smtClean="0">
                <a:sym typeface="Helvetica" charset="0"/>
              </a:rPr>
              <a:t>Hoofdtekst - niveau twee</a:t>
            </a:r>
          </a:p>
          <a:p>
            <a:pPr lvl="2"/>
            <a:r>
              <a:rPr lang="nl-NL" altLang="nl-NL" smtClean="0">
                <a:sym typeface="Helvetica" charset="0"/>
              </a:rPr>
              <a:t>Hoofdtekst - niveau drie</a:t>
            </a:r>
          </a:p>
          <a:p>
            <a:pPr lvl="3"/>
            <a:r>
              <a:rPr lang="nl-NL" altLang="nl-NL" smtClean="0">
                <a:sym typeface="Helvetica" charset="0"/>
              </a:rPr>
              <a:t>Hoofdtekst - niveau vier</a:t>
            </a:r>
          </a:p>
          <a:p>
            <a:pPr lvl="4"/>
            <a:r>
              <a:rPr lang="nl-NL" altLang="nl-NL" smtClean="0">
                <a:sym typeface="Helvetica" charset="0"/>
              </a:rPr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</p:sldLayoutIdLst>
  <p:transition spd="med"/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  <a:sym typeface="Helvetica" charset="0"/>
        </a:defRPr>
      </a:lvl5pPr>
      <a:lvl6pPr indent="321457" defTabSz="321457">
        <a:defRPr sz="800">
          <a:latin typeface="+mj-lt"/>
          <a:ea typeface="+mj-ea"/>
          <a:cs typeface="+mj-cs"/>
          <a:sym typeface="Helvetica"/>
        </a:defRPr>
      </a:lvl6pPr>
      <a:lvl7pPr indent="642915" defTabSz="321457">
        <a:defRPr sz="800">
          <a:latin typeface="+mj-lt"/>
          <a:ea typeface="+mj-ea"/>
          <a:cs typeface="+mj-cs"/>
          <a:sym typeface="Helvetica"/>
        </a:defRPr>
      </a:lvl7pPr>
      <a:lvl8pPr indent="964372" defTabSz="321457">
        <a:defRPr sz="800">
          <a:latin typeface="+mj-lt"/>
          <a:ea typeface="+mj-ea"/>
          <a:cs typeface="+mj-cs"/>
          <a:sym typeface="Helvetica"/>
        </a:defRPr>
      </a:lvl8pPr>
      <a:lvl9pPr indent="1285829" defTabSz="321457">
        <a:defRPr sz="800">
          <a:latin typeface="+mj-lt"/>
          <a:ea typeface="+mj-ea"/>
          <a:cs typeface="+mj-cs"/>
          <a:sym typeface="Helvetica"/>
        </a:defRPr>
      </a:lvl9pPr>
    </p:titleStyle>
    <p:bodyStyle>
      <a:lvl1pPr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indent="160338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2pPr>
      <a:lvl3pPr indent="320675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3pPr>
      <a:lvl4pPr indent="481013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4pPr>
      <a:lvl5pPr indent="641350" algn="l" defTabSz="320675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5pPr>
      <a:lvl6pPr indent="964372" defTabSz="321457">
        <a:defRPr sz="800">
          <a:latin typeface="+mj-lt"/>
          <a:ea typeface="+mj-ea"/>
          <a:cs typeface="+mj-cs"/>
          <a:sym typeface="Helvetica"/>
        </a:defRPr>
      </a:lvl6pPr>
      <a:lvl7pPr indent="1285829" defTabSz="321457">
        <a:defRPr sz="800">
          <a:latin typeface="+mj-lt"/>
          <a:ea typeface="+mj-ea"/>
          <a:cs typeface="+mj-cs"/>
          <a:sym typeface="Helvetica"/>
        </a:defRPr>
      </a:lvl7pPr>
      <a:lvl8pPr indent="1607287" defTabSz="321457">
        <a:defRPr sz="800">
          <a:latin typeface="+mj-lt"/>
          <a:ea typeface="+mj-ea"/>
          <a:cs typeface="+mj-cs"/>
          <a:sym typeface="Helvetica"/>
        </a:defRPr>
      </a:lvl8pPr>
      <a:lvl9pPr indent="1928744" defTabSz="321457">
        <a:defRPr sz="800">
          <a:latin typeface="+mj-lt"/>
          <a:ea typeface="+mj-ea"/>
          <a:cs typeface="+mj-cs"/>
          <a:sym typeface="Helvetica"/>
        </a:defRPr>
      </a:lvl9pPr>
    </p:bodyStyle>
    <p:otherStyle>
      <a:lvl1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9"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57"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86"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915"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pic>
        <p:nvPicPr>
          <p:cNvPr id="8195" name="Afbeelding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98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jdelijke aanduiding voor inhoud 5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8197" name="Tekstvak 6"/>
          <p:cNvSpPr txBox="1">
            <a:spLocks noChangeArrowheads="1"/>
          </p:cNvSpPr>
          <p:nvPr/>
        </p:nvSpPr>
        <p:spPr bwMode="auto">
          <a:xfrm>
            <a:off x="3995738" y="4868863"/>
            <a:ext cx="4672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r>
              <a:rPr lang="nl-NL" altLang="nl-NL">
                <a:solidFill>
                  <a:schemeClr val="bg1"/>
                </a:solidFill>
              </a:rPr>
              <a:t>Opdrachtgever: Gemeente Zoetermeer</a:t>
            </a:r>
          </a:p>
          <a:p>
            <a:r>
              <a:rPr lang="nl-NL" altLang="nl-NL">
                <a:solidFill>
                  <a:schemeClr val="bg1"/>
                </a:solidFill>
              </a:rPr>
              <a:t>Ontwerp: Projectteam Syb van Breda &amp; Co</a:t>
            </a:r>
          </a:p>
          <a:p>
            <a:r>
              <a:rPr lang="nl-NL" altLang="nl-NL">
                <a:solidFill>
                  <a:schemeClr val="bg1"/>
                </a:solidFill>
              </a:rPr>
              <a:t>Aannemer: BSB Staalbouw 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5"/>
          <p:cNvSpPr>
            <a:spLocks noGrp="1"/>
          </p:cNvSpPr>
          <p:nvPr>
            <p:ph type="title"/>
          </p:nvPr>
        </p:nvSpPr>
        <p:spPr>
          <a:xfrm>
            <a:off x="827088" y="1106488"/>
            <a:ext cx="7358062" cy="2322512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</a:rPr>
              <a:t>Ontstaan Ter Zake</a:t>
            </a:r>
          </a:p>
        </p:txBody>
      </p:sp>
      <p:sp>
        <p:nvSpPr>
          <p:cNvPr id="26" name="Shape 26"/>
          <p:cNvSpPr/>
          <p:nvPr/>
        </p:nvSpPr>
        <p:spPr>
          <a:xfrm>
            <a:off x="827088" y="2997200"/>
            <a:ext cx="7358062" cy="20780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Onderzoek</a:t>
            </a:r>
            <a:r>
              <a:rPr sz="3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en</a:t>
            </a:r>
            <a:r>
              <a:rPr sz="3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besluit</a:t>
            </a:r>
            <a:endParaRPr lang="nl-NL" sz="3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sz="3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Ondernemers</a:t>
            </a:r>
            <a:r>
              <a:rPr sz="3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Gemeente</a:t>
            </a:r>
            <a:r>
              <a:rPr sz="3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Zo</a:t>
            </a:r>
            <a:r>
              <a:rPr sz="3400" kern="0" dirty="0" err="1">
                <a:solidFill>
                  <a:srgbClr val="0070C0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ete</a:t>
            </a:r>
            <a:r>
              <a:rPr sz="3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rmeer</a:t>
            </a:r>
            <a:endParaRPr sz="3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31"/>
          <p:cNvSpPr>
            <a:spLocks noGrp="1"/>
          </p:cNvSpPr>
          <p:nvPr>
            <p:ph type="title"/>
          </p:nvPr>
        </p:nvSpPr>
        <p:spPr>
          <a:xfrm>
            <a:off x="585788" y="860425"/>
            <a:ext cx="7356475" cy="2322513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</a:rPr>
              <a:t>Ontstaan Ter Zake</a:t>
            </a:r>
          </a:p>
        </p:txBody>
      </p:sp>
      <p:sp>
        <p:nvSpPr>
          <p:cNvPr id="32" name="Shape 32"/>
          <p:cNvSpPr/>
          <p:nvPr/>
        </p:nvSpPr>
        <p:spPr>
          <a:xfrm>
            <a:off x="755650" y="2624138"/>
            <a:ext cx="7356475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b="1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Opening 18 juni 2013</a:t>
            </a: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sz="3900" b="1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  <p:grpSp>
        <p:nvGrpSpPr>
          <p:cNvPr id="18436" name="Group 35"/>
          <p:cNvGrpSpPr>
            <a:grpSpLocks/>
          </p:cNvGrpSpPr>
          <p:nvPr/>
        </p:nvGrpSpPr>
        <p:grpSpPr bwMode="auto">
          <a:xfrm rot="420000">
            <a:off x="369888" y="3941763"/>
            <a:ext cx="3835400" cy="2451100"/>
            <a:chOff x="-101599" y="-63500"/>
            <a:chExt cx="5453850" cy="3486824"/>
          </a:xfrm>
        </p:grpSpPr>
        <p:pic>
          <p:nvPicPr>
            <p:cNvPr id="18441" name="Terzake0163-opening-102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250651" cy="322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Afbeelding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5453851" cy="348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38"/>
          <p:cNvGrpSpPr>
            <a:grpSpLocks/>
          </p:cNvGrpSpPr>
          <p:nvPr/>
        </p:nvGrpSpPr>
        <p:grpSpPr bwMode="auto">
          <a:xfrm rot="-399183">
            <a:off x="4695825" y="3635375"/>
            <a:ext cx="3711575" cy="2360613"/>
            <a:chOff x="-101600" y="-63499"/>
            <a:chExt cx="5277525" cy="3356389"/>
          </a:xfrm>
        </p:grpSpPr>
        <p:pic>
          <p:nvPicPr>
            <p:cNvPr id="18439" name="Terzake borre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074326" cy="308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Afbeelding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1600" y="-63500"/>
              <a:ext cx="5277526" cy="3356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Afbeelding 38"/>
          <p:cNvPicPr/>
          <p:nvPr/>
        </p:nvPicPr>
        <p:blipFill>
          <a:blip r:embed="rId6" cstate="print"/>
          <a:stretch>
            <a:fillRect/>
          </a:stretch>
        </p:blipFill>
        <p:spPr>
          <a:xfrm rot="21360000">
            <a:off x="2576513" y="3197225"/>
            <a:ext cx="3714750" cy="1249363"/>
          </a:xfrm>
          <a:prstGeom prst="rect">
            <a:avLst/>
          </a:prstGeom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41"/>
          <p:cNvSpPr>
            <a:spLocks noGrp="1"/>
          </p:cNvSpPr>
          <p:nvPr>
            <p:ph type="title"/>
          </p:nvPr>
        </p:nvSpPr>
        <p:spPr>
          <a:xfrm>
            <a:off x="931863" y="1052513"/>
            <a:ext cx="6191250" cy="2322512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Publiek-Private samenwerking</a:t>
            </a:r>
          </a:p>
        </p:txBody>
      </p:sp>
      <p:sp>
        <p:nvSpPr>
          <p:cNvPr id="42" name="Shape 42"/>
          <p:cNvSpPr/>
          <p:nvPr/>
        </p:nvSpPr>
        <p:spPr>
          <a:xfrm>
            <a:off x="755650" y="1989138"/>
            <a:ext cx="7356475" cy="33432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nl-NL" sz="3900" b="1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nl-NL" sz="3900" b="1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nl-NL" sz="3900" b="1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Overheid</a:t>
            </a:r>
            <a:endParaRPr sz="32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Private </a:t>
            </a:r>
            <a:r>
              <a:rPr sz="32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partijen</a:t>
            </a:r>
            <a:endParaRPr sz="32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Belangenorganisaties</a:t>
            </a:r>
            <a:endParaRPr sz="32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  <p:grpSp>
        <p:nvGrpSpPr>
          <p:cNvPr id="19460" name="Group 45"/>
          <p:cNvGrpSpPr>
            <a:grpSpLocks/>
          </p:cNvGrpSpPr>
          <p:nvPr/>
        </p:nvGrpSpPr>
        <p:grpSpPr bwMode="auto">
          <a:xfrm>
            <a:off x="5808663" y="2959100"/>
            <a:ext cx="2630487" cy="3706813"/>
            <a:chOff x="-101600" y="-63500"/>
            <a:chExt cx="3741179" cy="5273274"/>
          </a:xfrm>
        </p:grpSpPr>
        <p:pic>
          <p:nvPicPr>
            <p:cNvPr id="19461" name="comp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537980" cy="50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Afbeelding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3741180" cy="52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47"/>
          <p:cNvSpPr>
            <a:spLocks noGrp="1"/>
          </p:cNvSpPr>
          <p:nvPr>
            <p:ph type="title"/>
          </p:nvPr>
        </p:nvSpPr>
        <p:spPr>
          <a:xfrm>
            <a:off x="1155700" y="963613"/>
            <a:ext cx="7356475" cy="2320925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Publiek-Private samenwerking</a:t>
            </a:r>
          </a:p>
        </p:txBody>
      </p:sp>
      <p:sp>
        <p:nvSpPr>
          <p:cNvPr id="48" name="Shape 48"/>
          <p:cNvSpPr/>
          <p:nvPr/>
        </p:nvSpPr>
        <p:spPr>
          <a:xfrm>
            <a:off x="1250950" y="3284538"/>
            <a:ext cx="7358063" cy="5191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 algn="l">
              <a:defRPr sz="5500" b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defRPr>
            </a:lvl1pPr>
          </a:lstStyle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sz="3400" b="0" kern="0" dirty="0">
                <a:solidFill>
                  <a:srgbClr val="0062AC"/>
                </a:solidFill>
              </a:rPr>
              <a:t>Organisatie gaat organisch</a:t>
            </a:r>
          </a:p>
        </p:txBody>
      </p:sp>
      <p:grpSp>
        <p:nvGrpSpPr>
          <p:cNvPr id="20484" name="Group 51"/>
          <p:cNvGrpSpPr>
            <a:grpSpLocks/>
          </p:cNvGrpSpPr>
          <p:nvPr/>
        </p:nvGrpSpPr>
        <p:grpSpPr bwMode="auto">
          <a:xfrm>
            <a:off x="4762500" y="4292600"/>
            <a:ext cx="3028950" cy="1811338"/>
            <a:chOff x="-101600" y="-63500"/>
            <a:chExt cx="4307390" cy="2576447"/>
          </a:xfrm>
        </p:grpSpPr>
        <p:pic>
          <p:nvPicPr>
            <p:cNvPr id="20488" name="MVDF-21-10-13-036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104191" cy="230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Afbeelding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4307391" cy="257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54"/>
          <p:cNvGrpSpPr>
            <a:grpSpLocks/>
          </p:cNvGrpSpPr>
          <p:nvPr/>
        </p:nvGrpSpPr>
        <p:grpSpPr bwMode="auto">
          <a:xfrm>
            <a:off x="1187450" y="4292600"/>
            <a:ext cx="3028950" cy="1811338"/>
            <a:chOff x="-101600" y="-63500"/>
            <a:chExt cx="4307390" cy="2576447"/>
          </a:xfrm>
        </p:grpSpPr>
        <p:pic>
          <p:nvPicPr>
            <p:cNvPr id="20486" name="MVDF-21-10-13-0333 (2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104191" cy="230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Afbeelding 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4307391" cy="257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8"/>
          <p:cNvGrpSpPr>
            <a:grpSpLocks/>
          </p:cNvGrpSpPr>
          <p:nvPr/>
        </p:nvGrpSpPr>
        <p:grpSpPr bwMode="auto">
          <a:xfrm rot="-420000">
            <a:off x="5157788" y="2268538"/>
            <a:ext cx="3587750" cy="3028950"/>
            <a:chOff x="-101600" y="-63499"/>
            <a:chExt cx="5558659" cy="4551067"/>
          </a:xfrm>
        </p:grpSpPr>
        <p:pic>
          <p:nvPicPr>
            <p:cNvPr id="21509" name="spreekuurhouders groepsfo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0"/>
              <a:ext cx="5355461" cy="428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Afbeelding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1" y="-63500"/>
              <a:ext cx="5558661" cy="455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Shape 59"/>
          <p:cNvSpPr>
            <a:spLocks noGrp="1"/>
          </p:cNvSpPr>
          <p:nvPr>
            <p:ph type="title"/>
          </p:nvPr>
        </p:nvSpPr>
        <p:spPr>
          <a:xfrm>
            <a:off x="827088" y="836613"/>
            <a:ext cx="7358062" cy="2322512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Programma</a:t>
            </a:r>
          </a:p>
        </p:txBody>
      </p:sp>
      <p:sp>
        <p:nvSpPr>
          <p:cNvPr id="60" name="Shape 60"/>
          <p:cNvSpPr/>
          <p:nvPr/>
        </p:nvSpPr>
        <p:spPr>
          <a:xfrm>
            <a:off x="814388" y="2205038"/>
            <a:ext cx="4492625" cy="403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sz="2300" b="1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Spreekuren</a:t>
            </a:r>
            <a:endParaRPr sz="2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Workshops</a:t>
            </a: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Spreek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-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en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werkruimte</a:t>
            </a:r>
            <a:endParaRPr sz="2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Vergaderen</a:t>
            </a:r>
            <a:endParaRPr sz="2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Zakelijke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afspraak</a:t>
            </a:r>
            <a:endParaRPr sz="2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Informeel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gesprek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Coachgesprek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(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o.a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. </a:t>
            </a:r>
            <a:r>
              <a:rPr lang="nl-NL"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s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tarters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)</a:t>
            </a: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Contact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economie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gemeente</a:t>
            </a:r>
            <a:endParaRPr sz="2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164035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Bemiddeling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en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opleiding</a:t>
            </a:r>
            <a:r>
              <a:rPr sz="24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4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personeel</a:t>
            </a:r>
            <a:endParaRPr sz="24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4"/>
          <p:cNvGrpSpPr>
            <a:grpSpLocks/>
          </p:cNvGrpSpPr>
          <p:nvPr/>
        </p:nvGrpSpPr>
        <p:grpSpPr bwMode="auto">
          <a:xfrm rot="180000">
            <a:off x="587375" y="2790825"/>
            <a:ext cx="3257550" cy="1939925"/>
            <a:chOff x="-101599" y="-63499"/>
            <a:chExt cx="4631414" cy="2758801"/>
          </a:xfrm>
        </p:grpSpPr>
        <p:pic>
          <p:nvPicPr>
            <p:cNvPr id="22536" name="MVDF-21-10-13-030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428215" cy="249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Afbeelding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4631415" cy="275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1" name="age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">
            <a:off x="5165725" y="2778125"/>
            <a:ext cx="3413125" cy="3848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22532" name="Group 68"/>
          <p:cNvGrpSpPr>
            <a:grpSpLocks/>
          </p:cNvGrpSpPr>
          <p:nvPr/>
        </p:nvGrpSpPr>
        <p:grpSpPr bwMode="auto">
          <a:xfrm rot="-300000">
            <a:off x="1344613" y="4432300"/>
            <a:ext cx="3470275" cy="2084388"/>
            <a:chOff x="0" y="0"/>
            <a:chExt cx="4935537" cy="2965450"/>
          </a:xfrm>
        </p:grpSpPr>
        <p:pic>
          <p:nvPicPr>
            <p:cNvPr id="22534" name="pasted-imag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004" y="88920"/>
              <a:ext cx="4681529" cy="263517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2535" name="imag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4935538" cy="296545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69" name="Shape 69"/>
          <p:cNvSpPr/>
          <p:nvPr/>
        </p:nvSpPr>
        <p:spPr>
          <a:xfrm>
            <a:off x="827088" y="1773238"/>
            <a:ext cx="7358062" cy="5540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 algn="l">
              <a:defRPr sz="5500" b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defRPr>
            </a:lvl1pPr>
          </a:lstStyle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sz="3600" b="0" kern="0" dirty="0">
                <a:solidFill>
                  <a:srgbClr val="ECCB06"/>
                </a:solidFill>
              </a:rPr>
              <a:t>Spreekuren en workshops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868363" y="1844675"/>
            <a:ext cx="7356475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 algn="l">
              <a:defRPr sz="5500" b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defRPr>
            </a:lvl1pPr>
          </a:lstStyle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sz="3600" b="0" kern="0" dirty="0">
                <a:solidFill>
                  <a:srgbClr val="ECCB06"/>
                </a:solidFill>
              </a:rPr>
              <a:t>Vergaderen, zakelijke afspraak</a:t>
            </a:r>
          </a:p>
        </p:txBody>
      </p:sp>
      <p:grpSp>
        <p:nvGrpSpPr>
          <p:cNvPr id="23555" name="Group 74"/>
          <p:cNvGrpSpPr>
            <a:grpSpLocks/>
          </p:cNvGrpSpPr>
          <p:nvPr/>
        </p:nvGrpSpPr>
        <p:grpSpPr bwMode="auto">
          <a:xfrm rot="-240000">
            <a:off x="958850" y="2941638"/>
            <a:ext cx="3338513" cy="1984375"/>
            <a:chOff x="-101600" y="-63500"/>
            <a:chExt cx="4747994" cy="2824408"/>
          </a:xfrm>
        </p:grpSpPr>
        <p:pic>
          <p:nvPicPr>
            <p:cNvPr id="23562" name="MVDF-21-10-13-007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44795" cy="25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Afbeelding 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1" y="-63501"/>
              <a:ext cx="4747996" cy="2824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6" name="Group 77"/>
          <p:cNvGrpSpPr>
            <a:grpSpLocks/>
          </p:cNvGrpSpPr>
          <p:nvPr/>
        </p:nvGrpSpPr>
        <p:grpSpPr bwMode="auto">
          <a:xfrm rot="-360000">
            <a:off x="2941638" y="4311650"/>
            <a:ext cx="3268662" cy="2276475"/>
            <a:chOff x="-101600" y="-63499"/>
            <a:chExt cx="4650134" cy="3236693"/>
          </a:xfrm>
        </p:grpSpPr>
        <p:pic>
          <p:nvPicPr>
            <p:cNvPr id="23560" name="Werkbezoek Mirjam Sterk_300dpi_019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"/>
              <a:ext cx="4446935" cy="2969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Afbeelding 7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1601" y="-63500"/>
              <a:ext cx="4650136" cy="323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Group 80"/>
          <p:cNvGrpSpPr>
            <a:grpSpLocks/>
          </p:cNvGrpSpPr>
          <p:nvPr/>
        </p:nvGrpSpPr>
        <p:grpSpPr bwMode="auto">
          <a:xfrm rot="300000">
            <a:off x="5334000" y="2913063"/>
            <a:ext cx="3252788" cy="2262187"/>
            <a:chOff x="-101600" y="-63499"/>
            <a:chExt cx="4626747" cy="3216680"/>
          </a:xfrm>
        </p:grpSpPr>
        <p:pic>
          <p:nvPicPr>
            <p:cNvPr id="23558" name="pasted-image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-1"/>
              <a:ext cx="4423549" cy="2949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Afbeelding 7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01600" y="-63500"/>
              <a:ext cx="4626748" cy="3216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84"/>
          <p:cNvGrpSpPr>
            <a:grpSpLocks/>
          </p:cNvGrpSpPr>
          <p:nvPr/>
        </p:nvGrpSpPr>
        <p:grpSpPr bwMode="auto">
          <a:xfrm rot="600000">
            <a:off x="5207000" y="3178175"/>
            <a:ext cx="3500438" cy="2420938"/>
            <a:chOff x="-101600" y="-63499"/>
            <a:chExt cx="4977784" cy="3441798"/>
          </a:xfrm>
        </p:grpSpPr>
        <p:pic>
          <p:nvPicPr>
            <p:cNvPr id="24586" name="20140905-26502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74585" cy="317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Afbeelding 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1"/>
              <a:ext cx="4977785" cy="344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Shape 85"/>
          <p:cNvSpPr/>
          <p:nvPr/>
        </p:nvSpPr>
        <p:spPr>
          <a:xfrm>
            <a:off x="827088" y="1844675"/>
            <a:ext cx="7489825" cy="492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 algn="l">
              <a:defRPr sz="5500" b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defRPr>
            </a:lvl1pPr>
          </a:lstStyle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sz="3200" b="0" kern="0" dirty="0">
                <a:solidFill>
                  <a:srgbClr val="ECCB06"/>
                </a:solidFill>
              </a:rPr>
              <a:t>Netwerken tijdens Open Coffee of borrel</a:t>
            </a:r>
          </a:p>
        </p:txBody>
      </p:sp>
      <p:grpSp>
        <p:nvGrpSpPr>
          <p:cNvPr id="24580" name="Group 88"/>
          <p:cNvGrpSpPr>
            <a:grpSpLocks/>
          </p:cNvGrpSpPr>
          <p:nvPr/>
        </p:nvGrpSpPr>
        <p:grpSpPr bwMode="auto">
          <a:xfrm rot="-660000">
            <a:off x="504825" y="3262313"/>
            <a:ext cx="3182938" cy="2209800"/>
            <a:chOff x="-101600" y="-63500"/>
            <a:chExt cx="4525778" cy="3141214"/>
          </a:xfrm>
        </p:grpSpPr>
        <p:pic>
          <p:nvPicPr>
            <p:cNvPr id="24584" name="20140905-265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"/>
              <a:ext cx="4322579" cy="28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Afbeelding 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1601" y="-63501"/>
              <a:ext cx="4525780" cy="314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Group 91"/>
          <p:cNvGrpSpPr>
            <a:grpSpLocks/>
          </p:cNvGrpSpPr>
          <p:nvPr/>
        </p:nvGrpSpPr>
        <p:grpSpPr bwMode="auto">
          <a:xfrm rot="-240000">
            <a:off x="3370263" y="3405188"/>
            <a:ext cx="2403475" cy="3203575"/>
            <a:chOff x="-101599" y="-63499"/>
            <a:chExt cx="3420250" cy="4556100"/>
          </a:xfrm>
        </p:grpSpPr>
        <p:pic>
          <p:nvPicPr>
            <p:cNvPr id="24582" name="IMG_20131007_09531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0"/>
              <a:ext cx="3217052" cy="42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Afbeelding 8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01600" y="-63500"/>
              <a:ext cx="3420251" cy="455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893763" y="2041525"/>
            <a:ext cx="7356475" cy="2322513"/>
          </a:xfrm>
        </p:spPr>
        <p:txBody>
          <a:bodyPr>
            <a:normAutofit fontScale="90000"/>
          </a:bodyPr>
          <a:lstStyle/>
          <a:p>
            <a:pPr defTabSz="357083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De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plek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waar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publiek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en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privaat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samenwerkt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aan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u="sng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gezamenlijke</a:t>
            </a:r>
            <a:r>
              <a:rPr sz="490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4900" u="sng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doelstellingen</a:t>
            </a:r>
            <a:endParaRPr sz="4900" u="sng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95"/>
          <p:cNvSpPr>
            <a:spLocks noGrp="1"/>
          </p:cNvSpPr>
          <p:nvPr>
            <p:ph type="title"/>
          </p:nvPr>
        </p:nvSpPr>
        <p:spPr>
          <a:xfrm>
            <a:off x="769938" y="1341438"/>
            <a:ext cx="7359650" cy="2320925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Doelstellingen</a:t>
            </a:r>
            <a:b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endParaRPr lang="nl-NL" altLang="nl-NL" sz="3600" smtClean="0">
              <a:solidFill>
                <a:srgbClr val="ECCB06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55650" y="2835275"/>
            <a:ext cx="7359650" cy="3400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Strategisch</a:t>
            </a:r>
            <a:r>
              <a:rPr sz="32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plan</a:t>
            </a:r>
            <a:endParaRPr lang="nl-NL" sz="32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410646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endParaRPr sz="39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marL="401718" indent="-401718" defTabSz="410646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/>
            </a:pPr>
            <a:r>
              <a:rPr sz="30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Verbeteren ondernemersklimaat</a:t>
            </a:r>
          </a:p>
          <a:p>
            <a:pPr marL="401718" indent="-401718" defTabSz="410646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/>
            </a:pPr>
            <a:r>
              <a:rPr sz="30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Vergroten werkgelegenheid</a:t>
            </a:r>
          </a:p>
          <a:p>
            <a:pPr marL="401718" indent="-401718" defTabSz="410646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/>
            </a:pPr>
            <a:r>
              <a:rPr sz="30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Verminderen uitkeringsgerechtigden</a:t>
            </a:r>
          </a:p>
          <a:p>
            <a:pPr marL="401718" indent="-401718" defTabSz="410646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/>
            </a:pPr>
            <a:r>
              <a:rPr sz="30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Verbeteren samenwerking onderwijs arbeidsmarkt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2813" eaLnBrk="1"/>
            <a:endParaRPr lang="nl-NL" altLang="nl-NL" sz="4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9219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 eaLnBrk="1">
              <a:spcBef>
                <a:spcPts val="700"/>
              </a:spcBef>
              <a:buFontTx/>
              <a:buChar char="•"/>
            </a:pPr>
            <a:endParaRPr lang="nl-NL" altLang="nl-NL" sz="32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9220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025" y="-28575"/>
            <a:ext cx="9906000" cy="68802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9221" name="AutoShape 4"/>
          <p:cNvSpPr>
            <a:spLocks/>
          </p:cNvSpPr>
          <p:nvPr/>
        </p:nvSpPr>
        <p:spPr bwMode="auto">
          <a:xfrm>
            <a:off x="2481263" y="3421063"/>
            <a:ext cx="4891087" cy="882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222" name="Tekstvak 1"/>
          <p:cNvSpPr txBox="1">
            <a:spLocks noChangeArrowheads="1"/>
          </p:cNvSpPr>
          <p:nvPr/>
        </p:nvSpPr>
        <p:spPr bwMode="auto">
          <a:xfrm>
            <a:off x="3708400" y="765175"/>
            <a:ext cx="56165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r>
              <a:rPr lang="nl-NL" altLang="nl-NL" sz="5400">
                <a:solidFill>
                  <a:srgbClr val="38008A"/>
                </a:solidFill>
                <a:cs typeface="Arial" pitchFamily="34" charset="0"/>
              </a:rPr>
              <a:t>SROI Maatwerk</a:t>
            </a:r>
            <a:endParaRPr lang="nl-NL" altLang="nl-NL" sz="5400">
              <a:solidFill>
                <a:srgbClr val="38008A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00113" y="2276475"/>
            <a:ext cx="7416800" cy="3756025"/>
          </a:xfrm>
          <a:prstGeom prst="rect">
            <a:avLst/>
          </a:prstGeom>
          <a:noFill/>
        </p:spPr>
        <p:txBody>
          <a:bodyPr lIns="91421" tIns="45711" rIns="91421" bIns="45711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Voorbeeld </a:t>
            </a: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Casus</a:t>
            </a: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nl-NL" sz="2000" dirty="0">
              <a:solidFill>
                <a:srgbClr val="38008A"/>
              </a:solidFill>
              <a:cs typeface="Arial" panose="020B0604020202020204" pitchFamily="34" charset="0"/>
            </a:endParaRP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Friese aannemer</a:t>
            </a: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Veel materiaal kosten</a:t>
            </a: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Bouwlocatie Zoetermeer</a:t>
            </a: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Veel specialistisch en gediplomeerd werk</a:t>
            </a:r>
          </a:p>
          <a:p>
            <a:pPr>
              <a:defRPr/>
            </a:pPr>
            <a:endParaRPr lang="nl-NL" sz="2000" dirty="0">
              <a:solidFill>
                <a:srgbClr val="38008A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Oplossing:</a:t>
            </a: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3 kandidaten opleiden tot lasser met diploma</a:t>
            </a: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Praktijkervaring opdoen bij montage brug</a:t>
            </a:r>
          </a:p>
          <a:p>
            <a:pPr marL="342830" indent="-34283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Extra inzet van SW-kandidaten bij maken </a:t>
            </a:r>
            <a:r>
              <a:rPr lang="nl-NL" sz="2000" dirty="0">
                <a:solidFill>
                  <a:srgbClr val="38008A"/>
                </a:solidFill>
                <a:cs typeface="Arial" panose="020B0604020202020204" pitchFamily="34" charset="0"/>
              </a:rPr>
              <a:t>taluds</a:t>
            </a:r>
            <a:endParaRPr lang="nl-NL" sz="2000" dirty="0">
              <a:solidFill>
                <a:srgbClr val="38008A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nl-NL" dirty="0">
              <a:solidFill>
                <a:srgbClr val="38008A"/>
              </a:solidFill>
            </a:endParaRPr>
          </a:p>
        </p:txBody>
      </p:sp>
      <p:pic>
        <p:nvPicPr>
          <p:cNvPr id="9224" name="Afbeelding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2133600"/>
            <a:ext cx="23050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Afbeelding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38" y="4005263"/>
            <a:ext cx="2378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98"/>
          <p:cNvSpPr>
            <a:spLocks noGrp="1"/>
          </p:cNvSpPr>
          <p:nvPr>
            <p:ph type="title"/>
          </p:nvPr>
        </p:nvSpPr>
        <p:spPr>
          <a:xfrm>
            <a:off x="893763" y="1160463"/>
            <a:ext cx="7356475" cy="2322512"/>
          </a:xfrm>
        </p:spPr>
        <p:txBody>
          <a:bodyPr/>
          <a:lstStyle/>
          <a:p>
            <a:pPr defTabSz="584200" eaLnBrk="1" hangingPunct="1"/>
            <a:r>
              <a:rPr lang="nl-NL" altLang="nl-NL" sz="3600" smtClean="0">
                <a:solidFill>
                  <a:srgbClr val="ECCB06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Kracht</a:t>
            </a:r>
          </a:p>
        </p:txBody>
      </p:sp>
      <p:sp>
        <p:nvSpPr>
          <p:cNvPr id="99" name="Shape 99"/>
          <p:cNvSpPr/>
          <p:nvPr/>
        </p:nvSpPr>
        <p:spPr>
          <a:xfrm>
            <a:off x="893763" y="4343400"/>
            <a:ext cx="7356475" cy="12922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393908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8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Ondernemers</a:t>
            </a:r>
            <a:endParaRPr sz="28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393908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8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1 </a:t>
            </a:r>
            <a:r>
              <a:rPr sz="28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aanspreekpunt</a:t>
            </a:r>
            <a:endParaRPr sz="28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  <a:p>
            <a:pPr defTabSz="393908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28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Fysieke</a:t>
            </a:r>
            <a:r>
              <a:rPr sz="28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</a:t>
            </a:r>
            <a:r>
              <a:rPr sz="28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plek</a:t>
            </a:r>
            <a:r>
              <a:rPr sz="28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in </a:t>
            </a:r>
            <a:r>
              <a:rPr sz="28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combinatie</a:t>
            </a:r>
            <a:r>
              <a:rPr sz="2800" kern="0" dirty="0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 met </a:t>
            </a:r>
            <a:r>
              <a:rPr sz="2800" kern="0" dirty="0" err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werkplein</a:t>
            </a:r>
            <a:endParaRPr sz="2800" kern="0" dirty="0">
              <a:solidFill>
                <a:srgbClr val="0074A9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  <p:grpSp>
        <p:nvGrpSpPr>
          <p:cNvPr id="27652" name="Group 102"/>
          <p:cNvGrpSpPr>
            <a:grpSpLocks/>
          </p:cNvGrpSpPr>
          <p:nvPr/>
        </p:nvGrpSpPr>
        <p:grpSpPr bwMode="auto">
          <a:xfrm>
            <a:off x="3176588" y="2276475"/>
            <a:ext cx="5043487" cy="1825625"/>
            <a:chOff x="-101600" y="-63500"/>
            <a:chExt cx="7172325" cy="2595562"/>
          </a:xfrm>
        </p:grpSpPr>
        <p:pic>
          <p:nvPicPr>
            <p:cNvPr id="27653" name="pasted-image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969125" cy="232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Afbeelding 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7172325" cy="259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sted-imag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4059238"/>
            <a:ext cx="388937" cy="3159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8675" name="Shape 105"/>
          <p:cNvSpPr>
            <a:spLocks noChangeArrowheads="1"/>
          </p:cNvSpPr>
          <p:nvPr/>
        </p:nvSpPr>
        <p:spPr bwMode="auto">
          <a:xfrm>
            <a:off x="2124075" y="2970213"/>
            <a:ext cx="2808288" cy="687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5711" tIns="35711" rIns="35711" bIns="35711" anchor="ctr">
            <a:spAutoFit/>
          </a:bodyPr>
          <a:lstStyle/>
          <a:p>
            <a:r>
              <a:rPr lang="nl-NL" altLang="nl-NL" sz="4000">
                <a:solidFill>
                  <a:srgbClr val="005EA4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www.tzho.nl</a:t>
            </a:r>
          </a:p>
        </p:txBody>
      </p:sp>
      <p:pic>
        <p:nvPicPr>
          <p:cNvPr id="28676" name="pasted-imag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113" y="3119438"/>
            <a:ext cx="388937" cy="388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8677" name="Shape 107"/>
          <p:cNvSpPr>
            <a:spLocks noChangeArrowheads="1"/>
          </p:cNvSpPr>
          <p:nvPr/>
        </p:nvSpPr>
        <p:spPr bwMode="auto">
          <a:xfrm>
            <a:off x="2065338" y="3935413"/>
            <a:ext cx="3286125" cy="5635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1" tIns="35711" rIns="35711" bIns="35711" anchor="ctr">
            <a:spAutoFit/>
          </a:bodyPr>
          <a:lstStyle/>
          <a:p>
            <a:r>
              <a:rPr lang="nl-NL" altLang="nl-NL" sz="3200">
                <a:solidFill>
                  <a:srgbClr val="005EA4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@TerZakeHO</a:t>
            </a:r>
          </a:p>
        </p:txBody>
      </p:sp>
      <p:pic>
        <p:nvPicPr>
          <p:cNvPr id="28678" name="pasted-imag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25" y="4854575"/>
            <a:ext cx="546100" cy="546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8679" name="Shape 109"/>
          <p:cNvSpPr>
            <a:spLocks noChangeArrowheads="1"/>
          </p:cNvSpPr>
          <p:nvPr/>
        </p:nvSpPr>
        <p:spPr bwMode="auto">
          <a:xfrm>
            <a:off x="2065338" y="4838700"/>
            <a:ext cx="4446587" cy="565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5711" tIns="35711" rIns="35711" bIns="35711" anchor="ctr">
            <a:spAutoFit/>
          </a:bodyPr>
          <a:lstStyle/>
          <a:p>
            <a:r>
              <a:rPr lang="nl-NL" altLang="nl-NL" sz="3200">
                <a:solidFill>
                  <a:srgbClr val="005EA4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www.tzho.nl/nieuwsbrief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2813" eaLnBrk="1"/>
            <a:endParaRPr lang="nl-NL" altLang="nl-NL" sz="4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43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 eaLnBrk="1">
              <a:spcBef>
                <a:spcPts val="700"/>
              </a:spcBef>
              <a:buFontTx/>
              <a:buChar char="•"/>
            </a:pPr>
            <a:endParaRPr lang="nl-NL" altLang="nl-NL" sz="32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0244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1113"/>
            <a:ext cx="9906000" cy="688022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0245" name="AutoShape 4"/>
          <p:cNvSpPr>
            <a:spLocks/>
          </p:cNvSpPr>
          <p:nvPr/>
        </p:nvSpPr>
        <p:spPr bwMode="auto">
          <a:xfrm>
            <a:off x="2481263" y="3421063"/>
            <a:ext cx="4891087" cy="882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altLang="nl-NL" sz="5500" b="1">
                <a:solidFill>
                  <a:srgbClr val="62457D"/>
                </a:solidFill>
              </a:rPr>
              <a:t>Het WGSP</a:t>
            </a:r>
            <a:endParaRPr lang="nl-NL" altLang="nl-NL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2813" eaLnBrk="1"/>
            <a:endParaRPr lang="nl-NL" altLang="nl-NL" sz="4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267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 eaLnBrk="1">
              <a:spcBef>
                <a:spcPts val="700"/>
              </a:spcBef>
              <a:buFontTx/>
              <a:buChar char="•"/>
            </a:pPr>
            <a:endParaRPr lang="nl-NL" altLang="nl-NL" sz="32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268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25" y="-11113"/>
            <a:ext cx="9906000" cy="688022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1269" name="AutoShape 4"/>
          <p:cNvSpPr>
            <a:spLocks/>
          </p:cNvSpPr>
          <p:nvPr/>
        </p:nvSpPr>
        <p:spPr bwMode="auto">
          <a:xfrm>
            <a:off x="1060450" y="2636838"/>
            <a:ext cx="8604250" cy="4591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45711" tIns="45711" rIns="45711" bIns="45711"/>
          <a:lstStyle/>
          <a:p>
            <a:r>
              <a:rPr lang="nl-NL" altLang="nl-NL" sz="3500" b="1">
                <a:solidFill>
                  <a:srgbClr val="62457D"/>
                </a:solidFill>
              </a:rPr>
              <a:t>Het WGSP is de betrouwbare partner in advies, scholing en bemiddeling van personeel naar werk</a:t>
            </a:r>
          </a:p>
          <a:p>
            <a:endParaRPr lang="nl-NL" altLang="nl-NL" sz="1400" b="1">
              <a:solidFill>
                <a:srgbClr val="62457D"/>
              </a:solidFill>
            </a:endParaRPr>
          </a:p>
          <a:p>
            <a:r>
              <a:rPr lang="nl-NL" altLang="nl-NL" sz="1400" b="1">
                <a:solidFill>
                  <a:srgbClr val="62457D"/>
                </a:solidFill>
              </a:rPr>
              <a:t>Nu ook voor </a:t>
            </a:r>
            <a:endParaRPr lang="nl-NL" altLang="nl-NL" sz="1400">
              <a:solidFill>
                <a:srgbClr val="62457D"/>
              </a:solidFill>
            </a:endParaRPr>
          </a:p>
          <a:p>
            <a:r>
              <a:rPr lang="nl-NL" altLang="nl-NL" sz="3500" b="1">
                <a:solidFill>
                  <a:srgbClr val="62457D"/>
                </a:solidFill>
              </a:rPr>
              <a:t>SROI en Leerwerkcheque</a:t>
            </a:r>
          </a:p>
          <a:p>
            <a:endParaRPr lang="nl-NL" altLang="nl-NL" sz="3500">
              <a:solidFill>
                <a:srgbClr val="62457D"/>
              </a:solidFill>
            </a:endParaRPr>
          </a:p>
          <a:p>
            <a:endParaRPr lang="nl-NL" altLang="nl-NL" sz="3500">
              <a:solidFill>
                <a:srgbClr val="62457D"/>
              </a:solidFill>
            </a:endParaRPr>
          </a:p>
          <a:p>
            <a:endParaRPr lang="nl-NL" altLang="nl-NL" sz="2000"/>
          </a:p>
          <a:p>
            <a:endParaRPr lang="nl-NL" altLang="nl-NL" sz="2000"/>
          </a:p>
          <a:p>
            <a:endParaRPr lang="nl-NL" altLang="nl-NL" sz="2000"/>
          </a:p>
          <a:p>
            <a:endParaRPr lang="nl-NL" altLang="nl-NL" sz="20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2813" eaLnBrk="1"/>
            <a:endParaRPr lang="nl-NL" altLang="nl-NL" sz="4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291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 eaLnBrk="1">
              <a:spcBef>
                <a:spcPts val="700"/>
              </a:spcBef>
              <a:buFontTx/>
              <a:buChar char="•"/>
            </a:pPr>
            <a:endParaRPr lang="nl-NL" altLang="nl-NL" sz="32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2292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7588" cy="6881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2293" name="AutoShape 4"/>
          <p:cNvSpPr>
            <a:spLocks/>
          </p:cNvSpPr>
          <p:nvPr/>
        </p:nvSpPr>
        <p:spPr bwMode="auto">
          <a:xfrm>
            <a:off x="1095375" y="2276475"/>
            <a:ext cx="8640763" cy="3049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45711" tIns="45711" rIns="45711" bIns="45711"/>
          <a:lstStyle/>
          <a:p>
            <a:r>
              <a:rPr lang="nl-NL" altLang="nl-NL" sz="3500" b="1">
                <a:solidFill>
                  <a:srgbClr val="62457D"/>
                </a:solidFill>
              </a:rPr>
              <a:t>Hoofddoel WGSP 2015:</a:t>
            </a:r>
          </a:p>
          <a:p>
            <a:r>
              <a:rPr lang="nl-NL" altLang="nl-NL" sz="3500">
                <a:solidFill>
                  <a:srgbClr val="62457D"/>
                </a:solidFill>
              </a:rPr>
              <a:t>350 mensen met een uitkering volgens de participatiewet laten uitstromen naar regulier werk</a:t>
            </a:r>
            <a:r>
              <a:rPr lang="nl-NL" altLang="nl-NL" sz="2000">
                <a:solidFill>
                  <a:srgbClr val="62457D"/>
                </a:solidFill>
              </a:rPr>
              <a:t> </a:t>
            </a:r>
          </a:p>
          <a:p>
            <a:endParaRPr lang="nl-NL" altLang="nl-NL" sz="3500">
              <a:solidFill>
                <a:srgbClr val="62457D"/>
              </a:solidFill>
            </a:endParaRPr>
          </a:p>
          <a:p>
            <a:r>
              <a:rPr lang="nl-NL" altLang="nl-NL">
                <a:solidFill>
                  <a:srgbClr val="62457D"/>
                </a:solidFill>
              </a:rPr>
              <a:t>2014</a:t>
            </a:r>
          </a:p>
          <a:p>
            <a:r>
              <a:rPr lang="nl-NL" altLang="nl-NL">
                <a:solidFill>
                  <a:srgbClr val="62457D"/>
                </a:solidFill>
              </a:rPr>
              <a:t>Aantal vacatures 1600</a:t>
            </a:r>
          </a:p>
          <a:p>
            <a:r>
              <a:rPr lang="nl-NL" altLang="nl-NL">
                <a:solidFill>
                  <a:srgbClr val="62457D"/>
                </a:solidFill>
              </a:rPr>
              <a:t>Bedrijfsbezoeken 2450</a:t>
            </a:r>
          </a:p>
          <a:p>
            <a:r>
              <a:rPr lang="nl-NL" altLang="nl-NL">
                <a:solidFill>
                  <a:srgbClr val="62457D"/>
                </a:solidFill>
              </a:rPr>
              <a:t>Uitstroom 341</a:t>
            </a:r>
            <a:endParaRPr lang="nl-NL" altLang="nl-NL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2813" eaLnBrk="1"/>
            <a:endParaRPr lang="nl-NL" altLang="nl-NL" sz="4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315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 eaLnBrk="1">
              <a:spcBef>
                <a:spcPts val="700"/>
              </a:spcBef>
              <a:buFontTx/>
              <a:buChar char="•"/>
            </a:pPr>
            <a:endParaRPr lang="nl-NL" altLang="nl-NL" sz="32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3316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7588" cy="6881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3317" name="AutoShape 4"/>
          <p:cNvSpPr>
            <a:spLocks/>
          </p:cNvSpPr>
          <p:nvPr/>
        </p:nvSpPr>
        <p:spPr bwMode="auto">
          <a:xfrm>
            <a:off x="1116013" y="2060575"/>
            <a:ext cx="7920037" cy="3529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45711" tIns="45711" rIns="45711" bIns="45711"/>
          <a:lstStyle/>
          <a:p>
            <a:r>
              <a:rPr lang="nl-NL" altLang="nl-NL" sz="3500" b="1">
                <a:solidFill>
                  <a:srgbClr val="62457D"/>
                </a:solidFill>
              </a:rPr>
              <a:t>Hoe te bereiken?</a:t>
            </a:r>
          </a:p>
          <a:p>
            <a:r>
              <a:rPr lang="nl-NL" altLang="nl-NL" sz="3500">
                <a:solidFill>
                  <a:srgbClr val="62457D"/>
                </a:solidFill>
              </a:rPr>
              <a:t>Commerciële benadering</a:t>
            </a:r>
          </a:p>
          <a:p>
            <a:r>
              <a:rPr lang="nl-NL" altLang="nl-NL" sz="3500">
                <a:solidFill>
                  <a:srgbClr val="62457D"/>
                </a:solidFill>
              </a:rPr>
              <a:t>Relatie opbouwen met ondernemers</a:t>
            </a:r>
          </a:p>
          <a:p>
            <a:r>
              <a:rPr lang="nl-NL" altLang="nl-NL" sz="2400">
                <a:solidFill>
                  <a:srgbClr val="62457D"/>
                </a:solidFill>
              </a:rPr>
              <a:t>Verder door</a:t>
            </a:r>
          </a:p>
          <a:p>
            <a:r>
              <a:rPr lang="nl-NL" altLang="nl-NL" sz="3500">
                <a:solidFill>
                  <a:srgbClr val="62457D"/>
                </a:solidFill>
              </a:rPr>
              <a:t>Publiek-private samenwerking</a:t>
            </a:r>
          </a:p>
          <a:p>
            <a:r>
              <a:rPr lang="nl-NL" altLang="nl-NL" sz="2400">
                <a:solidFill>
                  <a:srgbClr val="62457D"/>
                </a:solidFill>
              </a:rPr>
              <a:t>Ook de</a:t>
            </a:r>
          </a:p>
          <a:p>
            <a:r>
              <a:rPr lang="nl-NL" altLang="nl-NL" sz="3500">
                <a:solidFill>
                  <a:srgbClr val="62457D"/>
                </a:solidFill>
              </a:rPr>
              <a:t>Verbinding economie en overheid zorgt voor versterking</a:t>
            </a:r>
            <a:endParaRPr lang="nl-NL" altLang="nl-NL">
              <a:solidFill>
                <a:srgbClr val="62457D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2813" eaLnBrk="1"/>
            <a:endParaRPr lang="nl-NL" altLang="nl-NL" sz="4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4339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 eaLnBrk="1">
              <a:spcBef>
                <a:spcPts val="700"/>
              </a:spcBef>
              <a:buFontTx/>
              <a:buChar char="•"/>
            </a:pPr>
            <a:endParaRPr lang="nl-NL" altLang="nl-NL" sz="32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4340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1113"/>
            <a:ext cx="9907588" cy="688022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4341" name="AutoShape 4"/>
          <p:cNvSpPr>
            <a:spLocks/>
          </p:cNvSpPr>
          <p:nvPr/>
        </p:nvSpPr>
        <p:spPr bwMode="auto">
          <a:xfrm>
            <a:off x="971550" y="2205038"/>
            <a:ext cx="8713788" cy="1149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45711" tIns="45711" rIns="45711" bIns="45711"/>
          <a:lstStyle/>
          <a:p>
            <a:endParaRPr lang="nl-NL" altLang="nl-NL"/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/>
              <a:t> </a:t>
            </a:r>
          </a:p>
        </p:txBody>
      </p:sp>
      <p:sp>
        <p:nvSpPr>
          <p:cNvPr id="14342" name="AutoShape 5"/>
          <p:cNvSpPr>
            <a:spLocks/>
          </p:cNvSpPr>
          <p:nvPr/>
        </p:nvSpPr>
        <p:spPr bwMode="auto">
          <a:xfrm>
            <a:off x="1970088" y="3017838"/>
            <a:ext cx="7058025" cy="1689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nl-NL" altLang="nl-NL" sz="3200"/>
          </a:p>
          <a:p>
            <a:r>
              <a:rPr lang="nl-NL" altLang="nl-NL" sz="4000">
                <a:solidFill>
                  <a:srgbClr val="62457D"/>
                </a:solidFill>
              </a:rPr>
              <a:t>www.wgsp-zoetermeer.nl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971550" y="2054225"/>
            <a:ext cx="7013575" cy="23209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algn="l">
              <a:defRPr sz="4900" b="1">
                <a:solidFill>
                  <a:srgbClr val="0074A9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nl-NL" sz="3400" b="0" kern="0" dirty="0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Alle kennis voor ondernemers onder één dak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2949575" y="2779713"/>
            <a:ext cx="5689600" cy="3363912"/>
          </a:xfrm>
        </p:spPr>
        <p:txBody>
          <a:bodyPr>
            <a:normAutofit fontScale="90000"/>
          </a:bodyPr>
          <a:lstStyle/>
          <a:p>
            <a:pPr defTabSz="108019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Ontstaan Ter Zake</a:t>
            </a:r>
            <a:b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Publiek-Private samenwerking</a:t>
            </a:r>
            <a:b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Programma</a:t>
            </a:r>
            <a:b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Doelstellingen</a:t>
            </a:r>
            <a:b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>Kracht</a:t>
            </a:r>
            <a:br>
              <a:rPr sz="4000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/>
            </a:r>
            <a:b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/>
            </a:r>
            <a:b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/>
            </a:r>
            <a:b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  <a:t/>
            </a:r>
            <a:br>
              <a:rPr sz="3000" b="1" dirty="0">
                <a:solidFill>
                  <a:srgbClr val="ECC95C"/>
                </a:solidFill>
                <a:latin typeface="News Gothic Bold Condensed BT"/>
                <a:ea typeface="News Gothic Bold Condensed BT"/>
                <a:cs typeface="News Gothic Bold Condensed BT"/>
                <a:sym typeface="News Gothic Bold Condensed BT"/>
              </a:rPr>
            </a:br>
            <a:endParaRPr sz="3000" b="1" dirty="0">
              <a:solidFill>
                <a:srgbClr val="ECC95C"/>
              </a:solidFill>
              <a:latin typeface="News Gothic Bold Condensed BT"/>
              <a:ea typeface="News Gothic Bold Condensed BT"/>
              <a:cs typeface="News Gothic Bold Condensed BT"/>
              <a:sym typeface="News Gothic Bold Condensed BT"/>
            </a:endParaRPr>
          </a:p>
        </p:txBody>
      </p:sp>
      <p:grpSp>
        <p:nvGrpSpPr>
          <p:cNvPr id="16387" name="Group 23"/>
          <p:cNvGrpSpPr>
            <a:grpSpLocks/>
          </p:cNvGrpSpPr>
          <p:nvPr/>
        </p:nvGrpSpPr>
        <p:grpSpPr bwMode="auto">
          <a:xfrm>
            <a:off x="625475" y="688975"/>
            <a:ext cx="2049463" cy="3046413"/>
            <a:chOff x="-101600" y="-63500"/>
            <a:chExt cx="2913062" cy="4332287"/>
          </a:xfrm>
        </p:grpSpPr>
        <p:pic>
          <p:nvPicPr>
            <p:cNvPr id="16388" name="pasted-image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709863" cy="406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Afbeelding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00" y="-63500"/>
              <a:ext cx="2913063" cy="433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240</Words>
  <Application>Microsoft Office PowerPoint</Application>
  <PresentationFormat>Diavoorstelling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Arial</vt:lpstr>
      <vt:lpstr>Helvetica</vt:lpstr>
      <vt:lpstr>Avenir Roman</vt:lpstr>
      <vt:lpstr>Helvetica Light</vt:lpstr>
      <vt:lpstr>News Gothic Bold Condensed BT</vt:lpstr>
      <vt:lpstr>Kantoorthema</vt:lpstr>
      <vt:lpstr>Default</vt:lpstr>
      <vt:lpstr>1_Default</vt:lpstr>
      <vt:lpstr>2_Default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Ontstaan Ter Zake Publiek-Private samenwerking Programma Doelstellingen Kracht     </vt:lpstr>
      <vt:lpstr>Ontstaan Ter Zake</vt:lpstr>
      <vt:lpstr>Ontstaan Ter Zake</vt:lpstr>
      <vt:lpstr>Publiek-Private samenwerking</vt:lpstr>
      <vt:lpstr>Publiek-Private samenwerking</vt:lpstr>
      <vt:lpstr>Programma</vt:lpstr>
      <vt:lpstr>Dia 15</vt:lpstr>
      <vt:lpstr>Dia 16</vt:lpstr>
      <vt:lpstr>Dia 17</vt:lpstr>
      <vt:lpstr>De plek waar publiek en privaat samenwerkt aan gezamenlijke doelstellingen</vt:lpstr>
      <vt:lpstr>Doelstellingen </vt:lpstr>
      <vt:lpstr>Kracht</vt:lpstr>
      <vt:lpstr>Dia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Schmeitz J.</dc:creator>
  <cp:lastModifiedBy>Gebruiker</cp:lastModifiedBy>
  <cp:revision>14</cp:revision>
  <dcterms:modified xsi:type="dcterms:W3CDTF">2015-03-05T12:26:55Z</dcterms:modified>
</cp:coreProperties>
</file>